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57" r:id="rId4"/>
    <p:sldId id="510" r:id="rId5"/>
    <p:sldId id="279" r:id="rId6"/>
    <p:sldId id="511" r:id="rId7"/>
    <p:sldId id="363" r:id="rId8"/>
    <p:sldId id="504" r:id="rId9"/>
    <p:sldId id="512" r:id="rId10"/>
    <p:sldId id="506" r:id="rId11"/>
    <p:sldId id="513" r:id="rId12"/>
    <p:sldId id="507" r:id="rId13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7AE"/>
    <a:srgbClr val="EBF0FF"/>
    <a:srgbClr val="DC0147"/>
    <a:srgbClr val="5F1DCD"/>
    <a:srgbClr val="3F4CC9"/>
    <a:srgbClr val="008000"/>
    <a:srgbClr val="02687C"/>
    <a:srgbClr val="D44601"/>
    <a:srgbClr val="D10202"/>
    <a:srgbClr val="2C6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0" autoAdjust="0"/>
    <p:restoredTop sz="98131" autoAdjust="0"/>
  </p:normalViewPr>
  <p:slideViewPr>
    <p:cSldViewPr>
      <p:cViewPr>
        <p:scale>
          <a:sx n="122" d="100"/>
          <a:sy n="122" d="100"/>
        </p:scale>
        <p:origin x="-768" y="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D86A8-321B-45E2-95AB-D3477C28C59E}" type="datetimeFigureOut">
              <a:rPr lang="ko-KR" altLang="en-US" smtClean="0"/>
              <a:pPr/>
              <a:t>2015-11-18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5A6F-98D6-4D5C-B7E0-2E7F58EFDC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9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21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952472" y="1808202"/>
            <a:ext cx="84201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753073" y="3311452"/>
            <a:ext cx="3581400" cy="36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0" algn="r" rtl="0" fontAlgn="ctr">
              <a:lnSpc>
                <a:spcPct val="125000"/>
              </a:lnSpc>
              <a:spcBef>
                <a:spcPct val="35000"/>
              </a:spcBef>
              <a:spcAft>
                <a:spcPct val="20000"/>
              </a:spcAft>
              <a:buClr>
                <a:srgbClr val="003366"/>
              </a:buClr>
              <a:buNone/>
              <a:defRPr kumimoji="1" lang="ko-KR" altLang="en-US" sz="2600" b="0" kern="0" spc="-150" dirty="0">
                <a:gradFill flip="none" rotWithShape="1">
                  <a:gsLst>
                    <a:gs pos="0">
                      <a:srgbClr val="5869EA">
                        <a:shade val="30000"/>
                        <a:satMod val="115000"/>
                      </a:srgbClr>
                    </a:gs>
                    <a:gs pos="50000">
                      <a:srgbClr val="5869EA">
                        <a:shade val="67500"/>
                        <a:satMod val="115000"/>
                      </a:srgbClr>
                    </a:gs>
                    <a:gs pos="100000">
                      <a:srgbClr val="5869EA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lang="ko-KR" altLang="en-US" dirty="0" smtClean="0"/>
              <a:t>제안설명회</a:t>
            </a:r>
            <a:endParaRPr lang="ko-KR" altLang="en-US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3514" y="3862039"/>
            <a:ext cx="3560252" cy="2562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1800" b="0" kern="0" spc="-150" dirty="0" smtClean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2013/ 10/ 25</a:t>
            </a:r>
            <a:endParaRPr lang="ko-KR" altLang="en-US" dirty="0" smtClean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881562" y="1236229"/>
            <a:ext cx="454816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7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10"/>
          </a:xfrm>
          <a:prstGeom prst="rect">
            <a:avLst/>
          </a:prstGeom>
        </p:spPr>
      </p:pic>
      <p:pic>
        <p:nvPicPr>
          <p:cNvPr id="16" name="그림 15" descr="bg_point_mai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79416"/>
            <a:ext cx="5669207" cy="968176"/>
          </a:xfrm>
          <a:prstGeom prst="rect">
            <a:avLst/>
          </a:prstGeom>
        </p:spPr>
      </p:pic>
      <p:sp>
        <p:nvSpPr>
          <p:cNvPr id="1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304800" y="1063231"/>
            <a:ext cx="4724400" cy="23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endParaRPr lang="ko-KR" altLang="en-US" dirty="0" smtClean="0"/>
          </a:p>
        </p:txBody>
      </p:sp>
      <p:sp>
        <p:nvSpPr>
          <p:cNvPr id="18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5791200" y="893802"/>
            <a:ext cx="34290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2088749"/>
            <a:ext cx="4419600" cy="400725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09"/>
          </a:xfrm>
          <a:prstGeom prst="rect">
            <a:avLst/>
          </a:prstGeom>
        </p:spPr>
      </p:pic>
      <p:pic>
        <p:nvPicPr>
          <p:cNvPr id="4" name="그림 3" descr="back_title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57" y="1600200"/>
            <a:ext cx="9902286" cy="70999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8305800" cy="6858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err="1" smtClean="0"/>
              <a:t>중제목을</a:t>
            </a:r>
            <a:r>
              <a:rPr lang="ko-KR" altLang="en-US" dirty="0" smtClean="0"/>
              <a:t> 입력 하세요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041267"/>
            <a:ext cx="7162800" cy="290233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25400" dist="38100" dir="2700000" algn="ctr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chapter_img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4" y="3464006"/>
            <a:ext cx="9902286" cy="33939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34283" y="1995606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71717" cy="4862394"/>
          </a:xfrm>
          <a:prstGeom prst="rect">
            <a:avLst/>
          </a:prstGeom>
        </p:spPr>
      </p:pic>
      <p:pic>
        <p:nvPicPr>
          <p:cNvPr id="5" name="그림 4" descr="back_qn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10597" y="1304392"/>
            <a:ext cx="6884805" cy="4249216"/>
          </a:xfrm>
          <a:prstGeom prst="rect">
            <a:avLst/>
          </a:prstGeom>
        </p:spPr>
      </p:pic>
      <p:sp>
        <p:nvSpPr>
          <p:cNvPr id="6" name="Rectangle 1055"/>
          <p:cNvSpPr>
            <a:spLocks noChangeArrowheads="1"/>
          </p:cNvSpPr>
          <p:nvPr userDrawn="1"/>
        </p:nvSpPr>
        <p:spPr bwMode="auto">
          <a:xfrm>
            <a:off x="3657600" y="32004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Q&amp;A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1055"/>
          <p:cNvSpPr>
            <a:spLocks noChangeArrowheads="1"/>
          </p:cNvSpPr>
          <p:nvPr userDrawn="1"/>
        </p:nvSpPr>
        <p:spPr bwMode="auto">
          <a:xfrm>
            <a:off x="2057400" y="1676400"/>
            <a:ext cx="60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1055"/>
          <p:cNvSpPr>
            <a:spLocks noChangeArrowheads="1"/>
          </p:cNvSpPr>
          <p:nvPr userDrawn="1"/>
        </p:nvSpPr>
        <p:spPr bwMode="auto">
          <a:xfrm>
            <a:off x="7239000" y="4003357"/>
            <a:ext cx="6096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Rectangle 1055"/>
          <p:cNvSpPr>
            <a:spLocks noChangeArrowheads="1"/>
          </p:cNvSpPr>
          <p:nvPr userDrawn="1"/>
        </p:nvSpPr>
        <p:spPr bwMode="auto">
          <a:xfrm>
            <a:off x="3124200" y="4953000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Rectangle 1055"/>
          <p:cNvSpPr>
            <a:spLocks noChangeArrowheads="1"/>
          </p:cNvSpPr>
          <p:nvPr userDrawn="1"/>
        </p:nvSpPr>
        <p:spPr bwMode="auto">
          <a:xfrm>
            <a:off x="7696200" y="2819400"/>
            <a:ext cx="609600" cy="19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Rectangle 1055"/>
          <p:cNvSpPr>
            <a:spLocks noChangeArrowheads="1"/>
          </p:cNvSpPr>
          <p:nvPr userDrawn="1"/>
        </p:nvSpPr>
        <p:spPr bwMode="auto">
          <a:xfrm>
            <a:off x="5943600" y="1828800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981200" y="2869586"/>
            <a:ext cx="5791200" cy="814028"/>
          </a:xfrm>
          <a:prstGeom prst="roundRect">
            <a:avLst/>
          </a:prstGeom>
          <a:gradFill flip="none" rotWithShape="1">
            <a:gsLst>
              <a:gs pos="0">
                <a:srgbClr val="626AB2"/>
              </a:gs>
              <a:gs pos="100000">
                <a:srgbClr val="838BE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108000" rtlCol="0" anchor="ctr">
            <a:spAutoFit/>
          </a:bodyPr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5438945" y="-395338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16200000">
            <a:off x="395339" y="2390944"/>
            <a:ext cx="4071717" cy="4862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8" name="그림 7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11" name="그림 10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pic>
          <p:nvPicPr>
            <p:cNvPr id="14" name="그림 13" descr="navy_page0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9593339" y="228601"/>
              <a:ext cx="139848" cy="1452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회사 소개</a:t>
            </a:r>
          </a:p>
        </p:txBody>
      </p:sp>
      <p:pic>
        <p:nvPicPr>
          <p:cNvPr id="5" name="그림 4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9" name="그림 8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10" name="그룹 12"/>
            <p:cNvGrpSpPr/>
            <p:nvPr userDrawn="1"/>
          </p:nvGrpSpPr>
          <p:grpSpPr>
            <a:xfrm>
              <a:off x="9593339" y="104001"/>
              <a:ext cx="236461" cy="276999"/>
              <a:chOff x="9593339" y="104001"/>
              <a:chExt cx="236461" cy="276999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9598968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Ⅰ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2" name="그림 11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8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m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7" y="44"/>
            <a:ext cx="9902286" cy="6857910"/>
          </a:xfrm>
          <a:prstGeom prst="rect">
            <a:avLst/>
          </a:prstGeom>
        </p:spPr>
      </p:pic>
      <p:pic>
        <p:nvPicPr>
          <p:cNvPr id="12" name="그림 11" descr="bg_point_ma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6793" y="652414"/>
            <a:ext cx="5669207" cy="968176"/>
          </a:xfrm>
          <a:prstGeom prst="rect">
            <a:avLst/>
          </a:prstGeom>
        </p:spPr>
      </p:pic>
      <p:pic>
        <p:nvPicPr>
          <p:cNvPr id="13" name="그림 12" descr="green_p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37" y="0"/>
            <a:ext cx="591663" cy="709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  <p:sp>
        <p:nvSpPr>
          <p:cNvPr id="9" name="Text Box 79"/>
          <p:cNvSpPr txBox="1">
            <a:spLocks noChangeArrowheads="1"/>
          </p:cNvSpPr>
          <p:nvPr userDrawn="1"/>
        </p:nvSpPr>
        <p:spPr bwMode="auto">
          <a:xfrm>
            <a:off x="3324931" y="6609259"/>
            <a:ext cx="305893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fld id="{3FF02382-7D86-48A3-95EE-41AD682AE977}" type="slidenum">
              <a:rPr lang="en-US" altLang="ko-KR" sz="1100" b="1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en-US" altLang="ko-KR" sz="1100" b="1" dirty="0">
              <a:solidFill>
                <a:srgbClr val="4D4D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85248" y="397360"/>
            <a:ext cx="2017712" cy="2233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/>
          <a:lstStyle/>
          <a:p>
            <a:pPr algn="ctr"/>
            <a:r>
              <a:rPr lang="en-US" altLang="ko-KR" sz="900" b="1" smtClean="0"/>
              <a:t>OSS2 –</a:t>
            </a:r>
            <a:r>
              <a:rPr lang="en-US" altLang="ko-KR" sz="900" b="1" baseline="0" smtClean="0"/>
              <a:t> </a:t>
            </a:r>
            <a:r>
              <a:rPr lang="en-US" altLang="ko-KR" sz="900" b="1" baseline="0" dirty="0" smtClean="0"/>
              <a:t>Team Project</a:t>
            </a:r>
            <a:endParaRPr lang="ko-KR" altLang="en-US" sz="9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52472" y="1800508"/>
            <a:ext cx="8420100" cy="569387"/>
          </a:xfrm>
        </p:spPr>
        <p:txBody>
          <a:bodyPr/>
          <a:lstStyle/>
          <a:p>
            <a:r>
              <a:rPr lang="ko-KR" altLang="en-US" dirty="0" err="1" smtClean="0"/>
              <a:t>슈르륵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5753073" y="3241433"/>
            <a:ext cx="3581400" cy="500137"/>
          </a:xfrm>
        </p:spPr>
        <p:txBody>
          <a:bodyPr/>
          <a:lstStyle/>
          <a:p>
            <a:r>
              <a:rPr lang="ko-KR" altLang="en-US" dirty="0" smtClean="0"/>
              <a:t>박병준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smtClean="0"/>
              <a:t>년 </a:t>
            </a:r>
            <a:r>
              <a:rPr lang="en-US" altLang="ko-KR" smtClean="0"/>
              <a:t>11</a:t>
            </a:r>
            <a:r>
              <a:rPr lang="ko-KR" altLang="en-US" smtClean="0"/>
              <a:t>월 </a:t>
            </a:r>
            <a:r>
              <a:rPr lang="en-US" altLang="ko-KR" dirty="0"/>
              <a:t>6</a:t>
            </a:r>
            <a:r>
              <a:rPr lang="ko-KR" altLang="en-US" smtClean="0"/>
              <a:t>일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ko-KR" smtClean="0"/>
              <a:t>OSS2 – </a:t>
            </a:r>
            <a:r>
              <a:rPr lang="en-US" altLang="ko-KR" dirty="0" smtClean="0"/>
              <a:t>Team Project </a:t>
            </a:r>
            <a:r>
              <a:rPr lang="ko-KR" altLang="en-US" dirty="0" smtClean="0"/>
              <a:t>기획서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일정</a:t>
            </a:r>
            <a:endParaRPr lang="ko-KR" altLang="en-US" dirty="0"/>
          </a:p>
        </p:txBody>
      </p:sp>
      <p:graphicFrame>
        <p:nvGraphicFramePr>
          <p:cNvPr id="7" name="Group 7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420315"/>
              </p:ext>
            </p:extLst>
          </p:nvPr>
        </p:nvGraphicFramePr>
        <p:xfrm>
          <a:off x="238093" y="1187368"/>
          <a:ext cx="9358377" cy="4761912"/>
        </p:xfrm>
        <a:graphic>
          <a:graphicData uri="http://schemas.openxmlformats.org/drawingml/2006/table">
            <a:tbl>
              <a:tblPr/>
              <a:tblGrid>
                <a:gridCol w="4286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300039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300040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</a:tblGrid>
              <a:tr h="252377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3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8729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237AE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</a:t>
                      </a:r>
                    </a:p>
                  </a:txBody>
                  <a:tcPr marL="18000" marR="18000" marT="17999" marB="1799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제작</a:t>
                      </a: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컨버팅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툴</a:t>
                      </a: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5940">
                <a:tc row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4508197" y="2489842"/>
            <a:ext cx="874578" cy="198073"/>
            <a:chOff x="2479941" y="1547788"/>
            <a:chExt cx="538245" cy="198073"/>
          </a:xfrm>
        </p:grpSpPr>
        <p:sp>
          <p:nvSpPr>
            <p:cNvPr id="66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67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886499" y="2485311"/>
            <a:ext cx="1503867" cy="198073"/>
            <a:chOff x="7381892" y="2476243"/>
            <a:chExt cx="720645" cy="198073"/>
          </a:xfrm>
        </p:grpSpPr>
        <p:sp>
          <p:nvSpPr>
            <p:cNvPr id="7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73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382775" y="2489842"/>
            <a:ext cx="1503724" cy="198073"/>
            <a:chOff x="3021141" y="1547788"/>
            <a:chExt cx="5139949" cy="198073"/>
          </a:xfrm>
        </p:grpSpPr>
        <p:sp>
          <p:nvSpPr>
            <p:cNvPr id="85" name="AutoShape 815"/>
            <p:cNvSpPr>
              <a:spLocks noChangeArrowheads="1"/>
            </p:cNvSpPr>
            <p:nvPr/>
          </p:nvSpPr>
          <p:spPr bwMode="auto">
            <a:xfrm rot="10800000">
              <a:off x="3021141" y="1547788"/>
              <a:ext cx="5139949" cy="198073"/>
            </a:xfrm>
            <a:custGeom>
              <a:avLst/>
              <a:gdLst>
                <a:gd name="G0" fmla="+- 236 0 0"/>
                <a:gd name="G1" fmla="+- 21600 0 236"/>
                <a:gd name="G2" fmla="*/ 236 1 2"/>
                <a:gd name="G3" fmla="+- 21600 0 G2"/>
                <a:gd name="G4" fmla="+/ 236 21600 2"/>
                <a:gd name="G5" fmla="+/ G1 0 2"/>
                <a:gd name="G6" fmla="*/ 21600 21600 236"/>
                <a:gd name="G7" fmla="*/ G6 1 2"/>
                <a:gd name="G8" fmla="+- 21600 0 G7"/>
                <a:gd name="G9" fmla="*/ 21600 1 2"/>
                <a:gd name="G10" fmla="+- 236 0 G9"/>
                <a:gd name="G11" fmla="?: G10 G8 0"/>
                <a:gd name="G12" fmla="?: G10 G7 21600"/>
                <a:gd name="T0" fmla="*/ 21482 w 21600"/>
                <a:gd name="T1" fmla="*/ 10800 h 21600"/>
                <a:gd name="T2" fmla="*/ 10800 w 21600"/>
                <a:gd name="T3" fmla="*/ 21600 h 21600"/>
                <a:gd name="T4" fmla="*/ 118 w 21600"/>
                <a:gd name="T5" fmla="*/ 10800 h 21600"/>
                <a:gd name="T6" fmla="*/ 10800 w 21600"/>
                <a:gd name="T7" fmla="*/ 0 h 21600"/>
                <a:gd name="T8" fmla="*/ 1918 w 21600"/>
                <a:gd name="T9" fmla="*/ 1918 h 21600"/>
                <a:gd name="T10" fmla="*/ 19682 w 21600"/>
                <a:gd name="T11" fmla="*/ 196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6" y="21600"/>
                  </a:lnTo>
                  <a:lnTo>
                    <a:pt x="21364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86" name="Text Box 73"/>
            <p:cNvSpPr txBox="1">
              <a:spLocks noChangeArrowheads="1"/>
            </p:cNvSpPr>
            <p:nvPr/>
          </p:nvSpPr>
          <p:spPr bwMode="auto">
            <a:xfrm>
              <a:off x="3094495" y="1573634"/>
              <a:ext cx="500177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 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 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시험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2396066" y="2679637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69" name="그룹 168"/>
          <p:cNvGrpSpPr/>
          <p:nvPr/>
        </p:nvGrpSpPr>
        <p:grpSpPr>
          <a:xfrm>
            <a:off x="2465057" y="3076757"/>
            <a:ext cx="861823" cy="198073"/>
            <a:chOff x="2479941" y="1547788"/>
            <a:chExt cx="538245" cy="198073"/>
          </a:xfrm>
        </p:grpSpPr>
        <p:sp>
          <p:nvSpPr>
            <p:cNvPr id="170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71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296818" y="3067203"/>
            <a:ext cx="1512166" cy="195212"/>
            <a:chOff x="2479941" y="1550650"/>
            <a:chExt cx="538245" cy="195212"/>
          </a:xfrm>
        </p:grpSpPr>
        <p:sp>
          <p:nvSpPr>
            <p:cNvPr id="179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80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2465057" y="3262168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82" name="그룹 181"/>
          <p:cNvGrpSpPr/>
          <p:nvPr/>
        </p:nvGrpSpPr>
        <p:grpSpPr>
          <a:xfrm>
            <a:off x="5719153" y="1839766"/>
            <a:ext cx="573791" cy="198073"/>
            <a:chOff x="2479941" y="1547788"/>
            <a:chExt cx="538245" cy="198073"/>
          </a:xfrm>
        </p:grpSpPr>
        <p:sp>
          <p:nvSpPr>
            <p:cNvPr id="18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84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6321151" y="1842628"/>
            <a:ext cx="2069071" cy="195212"/>
            <a:chOff x="2479941" y="1550650"/>
            <a:chExt cx="538245" cy="195212"/>
          </a:xfrm>
        </p:grpSpPr>
        <p:sp>
          <p:nvSpPr>
            <p:cNvPr id="19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93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2465057" y="2037593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8396299" y="1687804"/>
            <a:ext cx="1200171" cy="4251158"/>
            <a:chOff x="8096272" y="2033337"/>
            <a:chExt cx="1504949" cy="4251158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8096272" y="2033337"/>
              <a:ext cx="1504949" cy="4251158"/>
            </a:xfrm>
            <a:prstGeom prst="rect">
              <a:avLst/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6350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innerShdw blurRad="63500">
                <a:prstClr val="black">
                  <a:alpha val="7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39148" y="3000372"/>
              <a:ext cx="1214446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tx1">
                    <a:lumMod val="85000"/>
                    <a:lumOff val="15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프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로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젝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트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endParaRPr lang="en-US" altLang="ko-KR" sz="2000" b="1" spc="-150" dirty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smtClean="0">
                  <a:ln w="11430"/>
                  <a:solidFill>
                    <a:srgbClr val="111111"/>
                  </a:solidFill>
                </a:rPr>
                <a:t>종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료</a:t>
              </a:r>
              <a:endParaRPr lang="ko-KR" altLang="en-US" sz="2000" b="1" spc="-150" dirty="0" smtClean="0">
                <a:ln w="11430"/>
                <a:solidFill>
                  <a:srgbClr val="11111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85179" y="3052302"/>
            <a:ext cx="597596" cy="198073"/>
            <a:chOff x="7381892" y="2476243"/>
            <a:chExt cx="720645" cy="198073"/>
          </a:xfrm>
        </p:grpSpPr>
        <p:sp>
          <p:nvSpPr>
            <p:cNvPr id="10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12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5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5638800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620872" y="4076720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주요 목표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3465747" y="3708763"/>
            <a:ext cx="2935053" cy="397250"/>
          </a:xfrm>
          <a:custGeom>
            <a:avLst/>
            <a:gdLst/>
            <a:ahLst/>
            <a:cxnLst>
              <a:cxn ang="0">
                <a:pos x="0" y="682"/>
              </a:cxn>
              <a:cxn ang="0">
                <a:pos x="613" y="0"/>
              </a:cxn>
              <a:cxn ang="0">
                <a:pos x="1197" y="0"/>
              </a:cxn>
              <a:cxn ang="0">
                <a:pos x="1837" y="685"/>
              </a:cxn>
              <a:cxn ang="0">
                <a:pos x="0" y="682"/>
              </a:cxn>
            </a:cxnLst>
            <a:rect l="0" t="0" r="r" b="b"/>
            <a:pathLst>
              <a:path w="1837" h="685">
                <a:moveTo>
                  <a:pt x="0" y="682"/>
                </a:moveTo>
                <a:lnTo>
                  <a:pt x="613" y="0"/>
                </a:lnTo>
                <a:lnTo>
                  <a:pt x="1197" y="0"/>
                </a:lnTo>
                <a:lnTo>
                  <a:pt x="1837" y="685"/>
                </a:lnTo>
                <a:lnTo>
                  <a:pt x="0" y="68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439522" y="4076720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뛰어난 품질 확보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0" name="Freeform 8"/>
          <p:cNvSpPr>
            <a:spLocks/>
          </p:cNvSpPr>
          <p:nvPr/>
        </p:nvSpPr>
        <p:spPr bwMode="auto">
          <a:xfrm>
            <a:off x="228600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01675" y="4076720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주요 목표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프로젝트는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‘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한눈에 읽는 영어책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’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을 어플리케이션으로 만드는 것이 목적입니다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기존에 판매하는 책을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e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북 보다도 더 적절한 어플리케이션에 담아 놓는 것이 목표입니다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1001" y="185478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프로젝트명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‘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슈르륵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한눈에 읽는 영어책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’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책의 </a:t>
            </a:r>
            <a:r>
              <a:rPr lang="ko-KR" altLang="en-US" sz="14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어플화를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위한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목표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형식의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문서 파일을 직관적인 </a:t>
            </a:r>
            <a:r>
              <a:rPr lang="ko-KR" altLang="en-US" sz="14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어플로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표현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팀원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박병준</a:t>
            </a:r>
            <a:endParaRPr lang="en-US" altLang="ko-KR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이 팀이어야 하는 이유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없습니다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우리 팀의 강점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단일팀이기에 따로 회의를 위해 모인다거나 하는 시간을 줄일 수 있습니다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158"/>
          <p:cNvSpPr txBox="1"/>
          <p:nvPr/>
        </p:nvSpPr>
        <p:spPr>
          <a:xfrm>
            <a:off x="3518346" y="4681566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en-US" altLang="ko-KR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Code Coverage 65% </a:t>
            </a:r>
            <a:r>
              <a:rPr lang="ko-KR" altLang="en-US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달성</a:t>
            </a:r>
            <a:r>
              <a:rPr lang="en-US" altLang="ko-KR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!!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7600" y="5026098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코드에서 중요한 코드를 선별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선별한 코드에 대해서 단위 테스트 작성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 테스트는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메소드당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이내 수준에서 작성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커버리지 도구를 이용하여 측정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8" name="TextBox 158"/>
          <p:cNvSpPr txBox="1"/>
          <p:nvPr/>
        </p:nvSpPr>
        <p:spPr>
          <a:xfrm>
            <a:off x="6771426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리소스파일만으로 새로운 </a:t>
            </a:r>
            <a:r>
              <a:rPr lang="ko-KR" altLang="en-US" sz="13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컨텐츠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생성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10680" y="5022534"/>
            <a:ext cx="2622948" cy="12147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한글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영어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리소스를 받음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리소스 샘플을 이용하여 테스트 진행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컨텐츠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제작자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둘다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불편함 없는 프로그램 지향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158"/>
          <p:cNvSpPr txBox="1"/>
          <p:nvPr/>
        </p:nvSpPr>
        <p:spPr>
          <a:xfrm>
            <a:off x="289485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최대한 간단한 </a:t>
            </a:r>
            <a:r>
              <a:rPr lang="en-US" altLang="ko-KR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UI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로 구현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739" y="5022534"/>
            <a:ext cx="2622948" cy="12147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어플과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관련된 서적 구입 및 습득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 </a:t>
            </a:r>
            <a:r>
              <a:rPr lang="en-US" altLang="ko-KR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ebook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과는 다른 느낌의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빠른 개발을 위해서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apache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라이선스 활용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03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5638800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620872" y="4076720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적용 기술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3465747" y="3708763"/>
            <a:ext cx="2935053" cy="397250"/>
          </a:xfrm>
          <a:custGeom>
            <a:avLst/>
            <a:gdLst/>
            <a:ahLst/>
            <a:cxnLst>
              <a:cxn ang="0">
                <a:pos x="0" y="682"/>
              </a:cxn>
              <a:cxn ang="0">
                <a:pos x="613" y="0"/>
              </a:cxn>
              <a:cxn ang="0">
                <a:pos x="1197" y="0"/>
              </a:cxn>
              <a:cxn ang="0">
                <a:pos x="1837" y="685"/>
              </a:cxn>
              <a:cxn ang="0">
                <a:pos x="0" y="682"/>
              </a:cxn>
            </a:cxnLst>
            <a:rect l="0" t="0" r="r" b="b"/>
            <a:pathLst>
              <a:path w="1837" h="685">
                <a:moveTo>
                  <a:pt x="0" y="682"/>
                </a:moveTo>
                <a:lnTo>
                  <a:pt x="613" y="0"/>
                </a:lnTo>
                <a:lnTo>
                  <a:pt x="1197" y="0"/>
                </a:lnTo>
                <a:lnTo>
                  <a:pt x="1837" y="685"/>
                </a:lnTo>
                <a:lnTo>
                  <a:pt x="0" y="68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439522" y="4076720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모바일 웹 기술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0" name="Freeform 8"/>
          <p:cNvSpPr>
            <a:spLocks/>
          </p:cNvSpPr>
          <p:nvPr/>
        </p:nvSpPr>
        <p:spPr bwMode="auto">
          <a:xfrm>
            <a:off x="228600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01675" y="4076720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적용 기술</a:t>
                </a: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프로젝트에 대한 적용 기술 셋 및 라이선스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19289" y="190965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Apache License 2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적용 이유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빠른 개발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소스코드 버전관리 도구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소스코드 버전관리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URL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테스트 방안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158"/>
          <p:cNvSpPr txBox="1"/>
          <p:nvPr/>
        </p:nvSpPr>
        <p:spPr>
          <a:xfrm>
            <a:off x="3518346" y="4681566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en-US" altLang="ko-KR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Android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를 모두 지원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7600" y="5088853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 달성을 위한 전략을 쓰세요 </a:t>
            </a:r>
            <a:r>
              <a:rPr lang="en-US" altLang="ko-KR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</a:t>
            </a:r>
            <a:r>
              <a: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개만</a:t>
            </a:r>
            <a:r>
              <a:rPr lang="en-US" altLang="ko-KR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8" name="TextBox 158"/>
          <p:cNvSpPr txBox="1"/>
          <p:nvPr/>
        </p:nvSpPr>
        <p:spPr>
          <a:xfrm>
            <a:off x="6771426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이미지 최소화를 통한 빠른 검색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10680" y="508528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 달성을 위한 전략을 쓰세요 </a:t>
            </a:r>
            <a:r>
              <a:rPr lang="en-US" altLang="ko-KR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</a:t>
            </a:r>
            <a:r>
              <a:rPr lang="ko-KR" altLang="en-US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개만</a:t>
            </a:r>
            <a:r>
              <a:rPr lang="en-US" altLang="ko-KR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158"/>
          <p:cNvSpPr txBox="1"/>
          <p:nvPr/>
        </p:nvSpPr>
        <p:spPr>
          <a:xfrm>
            <a:off x="289485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목표에 대한 핵심 문구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739" y="5085288"/>
            <a:ext cx="2622948" cy="791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사용자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리소스 제작자 가 사용하기 편리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최대한 심플하고 가벼운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저작자에게 보여 줄 수 있는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퀄리티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39661" y="4133087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90" name="그룹 89"/>
          <p:cNvGrpSpPr/>
          <p:nvPr/>
        </p:nvGrpSpPr>
        <p:grpSpPr>
          <a:xfrm>
            <a:off x="3458311" y="4133087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89" name="그룹 88"/>
          <p:cNvGrpSpPr/>
          <p:nvPr/>
        </p:nvGrpSpPr>
        <p:grpSpPr>
          <a:xfrm>
            <a:off x="220464" y="4133087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리스크</a:t>
                </a: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프로젝트의 리스크 및 해결 방안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슈르륵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리스크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및 해결방안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518909" y="4761418"/>
            <a:ext cx="2622948" cy="1475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제작 툴과 어플리케이션을 따로 분리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71989" y="4757855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형식에 맞춰놓은 문서를 리소스에 맞게 변화시켜주는 툴이 필요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0048" y="4757855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 제작을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안드로이드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환경에서 하기에는 불편한 점이 많음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615700" y="1724141"/>
            <a:ext cx="2980759" cy="2209800"/>
            <a:chOff x="6620872" y="4076720"/>
            <a:chExt cx="2980759" cy="22098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54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7" name="양쪽 모서리가 둥근 사각형 5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58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59" name="자유형 5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60" name="자유형 5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5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3434350" y="1724141"/>
            <a:ext cx="2980759" cy="2209800"/>
            <a:chOff x="3439522" y="4076720"/>
            <a:chExt cx="2980759" cy="220980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6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7" name="양쪽 모서리가 둥근 사각형 6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6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69" name="자유형 6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70" name="자유형 6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6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96503" y="1724141"/>
            <a:ext cx="2980759" cy="2209800"/>
            <a:chOff x="201675" y="4076720"/>
            <a:chExt cx="2980759" cy="220980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74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7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7" name="양쪽 모서리가 둥근 사각형 7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78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79" name="자유형 7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80" name="자유형 7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7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리스크 </a:t>
                </a:r>
                <a:r>
                  <a:rPr lang="en-US" altLang="ko-KR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3494948" y="2352473"/>
            <a:ext cx="2826204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타입 제작 완료 후 원 저작권자에게 연락하여 허가를 구함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48028" y="234890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허가를 구하지 못하였을 시 프로그램 공개는  포기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6087" y="234890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기존에 있는 책을 만드는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어플로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만드는 것이기 때문에 생기는 저작권 문제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60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개발팀 구성</a:t>
            </a:r>
            <a:endParaRPr lang="ko-KR" altLang="en-US" dirty="0"/>
          </a:p>
        </p:txBody>
      </p:sp>
      <p:pic>
        <p:nvPicPr>
          <p:cNvPr id="8" name="그림 7" descr="back_text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213" y="710809"/>
            <a:ext cx="9482743" cy="842313"/>
          </a:xfrm>
          <a:prstGeom prst="rect">
            <a:avLst/>
          </a:prstGeom>
        </p:spPr>
      </p:pic>
      <p:sp>
        <p:nvSpPr>
          <p:cNvPr id="178" name="모서리가 둥근 직사각형 33"/>
          <p:cNvSpPr/>
          <p:nvPr/>
        </p:nvSpPr>
        <p:spPr>
          <a:xfrm>
            <a:off x="3437528" y="1693393"/>
            <a:ext cx="2963273" cy="4602631"/>
          </a:xfrm>
          <a:prstGeom prst="roundRect">
            <a:avLst>
              <a:gd name="adj" fmla="val 3188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3434559" y="1678046"/>
            <a:ext cx="2964206" cy="465070"/>
            <a:chOff x="3434559" y="1678046"/>
            <a:chExt cx="2964206" cy="465070"/>
          </a:xfrm>
        </p:grpSpPr>
        <p:sp>
          <p:nvSpPr>
            <p:cNvPr id="189" name="Freeform 6"/>
            <p:cNvSpPr>
              <a:spLocks/>
            </p:cNvSpPr>
            <p:nvPr/>
          </p:nvSpPr>
          <p:spPr bwMode="auto">
            <a:xfrm>
              <a:off x="3434559" y="1678046"/>
              <a:ext cx="2964206" cy="381412"/>
            </a:xfrm>
            <a:prstGeom prst="round2SameRect">
              <a:avLst>
                <a:gd name="adj1" fmla="val 12671"/>
                <a:gd name="adj2" fmla="val 0"/>
              </a:avLst>
            </a:prstGeom>
            <a:solidFill>
              <a:srgbClr val="2CA2B2"/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90" name="양쪽 모서리가 둥근 사각형 189"/>
            <p:cNvSpPr/>
            <p:nvPr/>
          </p:nvSpPr>
          <p:spPr>
            <a:xfrm flipH="1">
              <a:off x="3455047" y="1695368"/>
              <a:ext cx="2927455" cy="220980"/>
            </a:xfrm>
            <a:prstGeom prst="round2SameRect">
              <a:avLst>
                <a:gd name="adj1" fmla="val 21142"/>
                <a:gd name="adj2" fmla="val 0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91" name="그룹 20"/>
            <p:cNvGrpSpPr/>
            <p:nvPr/>
          </p:nvGrpSpPr>
          <p:grpSpPr>
            <a:xfrm>
              <a:off x="3458242" y="1787235"/>
              <a:ext cx="2923346" cy="355881"/>
              <a:chOff x="2294211" y="2928934"/>
              <a:chExt cx="6786698" cy="593247"/>
            </a:xfrm>
          </p:grpSpPr>
          <p:sp>
            <p:nvSpPr>
              <p:cNvPr id="192" name="자유형 191"/>
              <p:cNvSpPr/>
              <p:nvPr/>
            </p:nvSpPr>
            <p:spPr>
              <a:xfrm>
                <a:off x="2294211" y="2928934"/>
                <a:ext cx="6786698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8421" h="593247">
                    <a:moveTo>
                      <a:pt x="876" y="246530"/>
                    </a:moveTo>
                    <a:cubicBezTo>
                      <a:pt x="413759" y="0"/>
                      <a:pt x="1678546" y="593247"/>
                      <a:pt x="2532815" y="236348"/>
                    </a:cubicBezTo>
                    <a:lnTo>
                      <a:pt x="2538421" y="449532"/>
                    </a:lnTo>
                    <a:lnTo>
                      <a:pt x="753" y="447486"/>
                    </a:lnTo>
                    <a:cubicBezTo>
                      <a:pt x="0" y="381295"/>
                      <a:pt x="1629" y="312721"/>
                      <a:pt x="876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3" name="자유형 192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200" name="WordArt 8"/>
          <p:cNvSpPr>
            <a:spLocks noChangeArrowheads="1" noChangeShapeType="1" noTextEdit="1"/>
          </p:cNvSpPr>
          <p:nvPr/>
        </p:nvSpPr>
        <p:spPr bwMode="auto">
          <a:xfrm>
            <a:off x="3615731" y="1773895"/>
            <a:ext cx="2627069" cy="2143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latinLnBrk="0"/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팀장</a:t>
            </a:r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) 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박병준 </a:t>
            </a:r>
            <a:r>
              <a:rPr lang="ko-KR" altLang="en-US" b="1" kern="10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나노전자물리학과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20092119</a:t>
            </a:r>
            <a:endParaRPr lang="ko-KR" altLang="en-US" b="1" kern="1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ea"/>
            </a:endParaRPr>
          </a:p>
        </p:txBody>
      </p:sp>
      <p:sp>
        <p:nvSpPr>
          <p:cNvPr id="208" name="AutoShape 23" descr="어두운 상향 대각선"/>
          <p:cNvSpPr>
            <a:spLocks noChangeArrowheads="1"/>
          </p:cNvSpPr>
          <p:nvPr/>
        </p:nvSpPr>
        <p:spPr bwMode="auto">
          <a:xfrm rot="10800000">
            <a:off x="3458306" y="2143116"/>
            <a:ext cx="2904065" cy="685800"/>
          </a:xfrm>
          <a:prstGeom prst="rect">
            <a:avLst/>
          </a:prstGeom>
          <a:pattFill prst="wdUpDiag">
            <a:fgClr>
              <a:srgbClr val="DBDBDB"/>
            </a:fgClr>
            <a:bgClr>
              <a:srgbClr val="D2D3D5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436563" latinLnBrk="0"/>
            <a:endParaRPr lang="ko-KR" altLang="en-US" sz="17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3958579" y="2314024"/>
            <a:ext cx="2286839" cy="3000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defRPr/>
            </a:pP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잘하는 것 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 </a:t>
            </a: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코딩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4" name="AutoShape 23" descr="어두운 상향 대각선"/>
          <p:cNvSpPr>
            <a:spLocks noChangeArrowheads="1"/>
          </p:cNvSpPr>
          <p:nvPr/>
        </p:nvSpPr>
        <p:spPr bwMode="auto">
          <a:xfrm rot="10800000">
            <a:off x="3444374" y="4929199"/>
            <a:ext cx="2932987" cy="1339828"/>
          </a:xfrm>
          <a:prstGeom prst="round2SameRect">
            <a:avLst>
              <a:gd name="adj1" fmla="val 6642"/>
              <a:gd name="adj2" fmla="val 0"/>
            </a:avLst>
          </a:prstGeom>
          <a:solidFill>
            <a:schemeClr val="bg1">
              <a:lumMod val="95000"/>
            </a:schemeClr>
          </a:solidFill>
          <a:ln w="25400" algn="ctr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latinLnBrk="0"/>
            <a:endParaRPr lang="ko-KR" altLang="en-US" sz="1050" kern="0">
              <a:solidFill>
                <a:sysClr val="windowText" lastClr="000000"/>
              </a:solidFill>
            </a:endParaRPr>
          </a:p>
        </p:txBody>
      </p:sp>
      <p:sp>
        <p:nvSpPr>
          <p:cNvPr id="269" name="Line 22"/>
          <p:cNvSpPr>
            <a:spLocks noChangeShapeType="1"/>
          </p:cNvSpPr>
          <p:nvPr/>
        </p:nvSpPr>
        <p:spPr bwMode="auto">
          <a:xfrm>
            <a:off x="3444831" y="4929200"/>
            <a:ext cx="2941755" cy="0"/>
          </a:xfrm>
          <a:prstGeom prst="line">
            <a:avLst/>
          </a:prstGeom>
          <a:noFill/>
          <a:ln w="19050">
            <a:solidFill>
              <a:srgbClr val="2CA2B2"/>
            </a:solidFill>
            <a:round/>
            <a:headEnd/>
            <a:tailEnd/>
          </a:ln>
          <a:effectLst/>
        </p:spPr>
        <p:txBody>
          <a:bodyPr/>
          <a:lstStyle/>
          <a:p>
            <a:pPr latinLnBrk="0"/>
            <a:endParaRPr lang="ko-KR" altLang="en-US" sz="1050" kern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Panda\Desktop\KakaoTalk_20151118_18504687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19129"/>
          <a:stretch/>
        </p:blipFill>
        <p:spPr bwMode="auto">
          <a:xfrm>
            <a:off x="3971205" y="2924944"/>
            <a:ext cx="1889006" cy="19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TextBox 285"/>
          <p:cNvSpPr txBox="1"/>
          <p:nvPr/>
        </p:nvSpPr>
        <p:spPr>
          <a:xfrm>
            <a:off x="3605254" y="5058742"/>
            <a:ext cx="2705068" cy="90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indent="-180975" latinLnBrk="0">
              <a:lnSpc>
                <a:spcPct val="120000"/>
              </a:lnSpc>
              <a:defRPr/>
            </a:pPr>
            <a:r>
              <a:rPr lang="en-US" altLang="ko-KR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 </a:t>
            </a: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스토리 보드 작성</a:t>
            </a:r>
            <a:endParaRPr lang="en-US" altLang="ko-KR" sz="1600" b="1" spc="-150" dirty="0" smtClean="0">
              <a:ln w="1143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defRPr/>
            </a:pPr>
            <a:r>
              <a:rPr lang="ko-KR" altLang="en-US" sz="1600" b="1" spc="-150" dirty="0" err="1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서버쪽</a:t>
            </a: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코드 작성</a:t>
            </a:r>
            <a:endParaRPr lang="en-US" altLang="ko-KR" sz="1600" b="1" spc="-150" dirty="0" smtClean="0">
              <a:ln w="1143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defRPr/>
            </a:pP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테스트</a:t>
            </a:r>
          </a:p>
        </p:txBody>
      </p:sp>
      <p:grpSp>
        <p:nvGrpSpPr>
          <p:cNvPr id="76" name="그룹 110"/>
          <p:cNvGrpSpPr/>
          <p:nvPr/>
        </p:nvGrpSpPr>
        <p:grpSpPr>
          <a:xfrm>
            <a:off x="3595788" y="2356886"/>
            <a:ext cx="263370" cy="228600"/>
            <a:chOff x="3676783" y="2467708"/>
            <a:chExt cx="263370" cy="228600"/>
          </a:xfrm>
        </p:grpSpPr>
        <p:sp>
          <p:nvSpPr>
            <p:cNvPr id="77" name="모서리가 둥근 직사각형 76"/>
            <p:cNvSpPr/>
            <p:nvPr/>
          </p:nvSpPr>
          <p:spPr>
            <a:xfrm rot="5400000">
              <a:off x="3691000" y="2455193"/>
              <a:ext cx="226898" cy="255332"/>
            </a:xfrm>
            <a:prstGeom prst="roundRect">
              <a:avLst>
                <a:gd name="adj" fmla="val 31014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 rot="5400000">
              <a:off x="3700489" y="2467142"/>
              <a:ext cx="201222" cy="226504"/>
            </a:xfrm>
            <a:prstGeom prst="roundRect">
              <a:avLst>
                <a:gd name="adj" fmla="val 28432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flipH="1">
              <a:off x="3687845" y="2467708"/>
              <a:ext cx="252308" cy="22194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grpSp>
        <p:nvGrpSpPr>
          <p:cNvPr id="231" name="그룹 230"/>
          <p:cNvGrpSpPr/>
          <p:nvPr/>
        </p:nvGrpSpPr>
        <p:grpSpPr>
          <a:xfrm>
            <a:off x="6624637" y="1571612"/>
            <a:ext cx="2971833" cy="1500198"/>
            <a:chOff x="6624637" y="1571612"/>
            <a:chExt cx="2971833" cy="1428760"/>
          </a:xfrm>
        </p:grpSpPr>
        <p:grpSp>
          <p:nvGrpSpPr>
            <p:cNvPr id="224" name="그룹 21"/>
            <p:cNvGrpSpPr/>
            <p:nvPr/>
          </p:nvGrpSpPr>
          <p:grpSpPr>
            <a:xfrm>
              <a:off x="6624637" y="1686740"/>
              <a:ext cx="2971833" cy="1109524"/>
              <a:chOff x="797682" y="2216799"/>
              <a:chExt cx="2478178" cy="381412"/>
            </a:xfrm>
          </p:grpSpPr>
          <p:sp>
            <p:nvSpPr>
              <p:cNvPr id="22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2671"/>
                  <a:gd name="adj2" fmla="val 0"/>
                </a:avLst>
              </a:prstGeom>
              <a:gradFill>
                <a:gsLst>
                  <a:gs pos="0">
                    <a:srgbClr val="4C61CC"/>
                  </a:gs>
                  <a:gs pos="100000">
                    <a:srgbClr val="EBE8FE">
                      <a:alpha val="0"/>
                    </a:srgbClr>
                  </a:gs>
                </a:gsLst>
                <a:lin ang="5400000" scaled="0"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30" name="양쪽 모서리가 둥근 사각형 229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36259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25" name="그룹 20"/>
            <p:cNvGrpSpPr/>
            <p:nvPr/>
          </p:nvGrpSpPr>
          <p:grpSpPr>
            <a:xfrm>
              <a:off x="6636625" y="1571612"/>
              <a:ext cx="2954185" cy="1428760"/>
              <a:chOff x="2292194" y="2928934"/>
              <a:chExt cx="6794757" cy="593247"/>
            </a:xfrm>
          </p:grpSpPr>
          <p:sp>
            <p:nvSpPr>
              <p:cNvPr id="227" name="자유형 226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8" name="자유형 227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smtClean="0"/>
              <a:t>기능 목록</a:t>
            </a:r>
            <a:r>
              <a:rPr lang="en-US" altLang="ko-KR"/>
              <a:t> </a:t>
            </a:r>
            <a:r>
              <a:rPr lang="en-US" altLang="ko-KR" smtClean="0"/>
              <a:t>(Main Functions)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프로젝트의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주요 기능은</a:t>
              </a:r>
              <a:r>
                <a:rPr lang="en-US" altLang="ko-KR" sz="1400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터치에 따라서 변하는 간단한 동적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UI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를 담은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어플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제작과</a:t>
              </a:r>
              <a:endPara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리소스제작을 위한 간단한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컨버팅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툴을 만드는 것이 목적입니다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  <a:endParaRPr lang="en-US" altLang="ko-KR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238092" y="1571612"/>
            <a:ext cx="2971833" cy="1500198"/>
            <a:chOff x="238092" y="1571612"/>
            <a:chExt cx="2971833" cy="1428760"/>
          </a:xfrm>
        </p:grpSpPr>
        <p:grpSp>
          <p:nvGrpSpPr>
            <p:cNvPr id="216" name="그룹 21"/>
            <p:cNvGrpSpPr/>
            <p:nvPr/>
          </p:nvGrpSpPr>
          <p:grpSpPr>
            <a:xfrm>
              <a:off x="238092" y="1686740"/>
              <a:ext cx="2971833" cy="1109524"/>
              <a:chOff x="797682" y="2216799"/>
              <a:chExt cx="2478178" cy="381412"/>
            </a:xfrm>
          </p:grpSpPr>
          <p:sp>
            <p:nvSpPr>
              <p:cNvPr id="221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670"/>
                  <a:gd name="adj2" fmla="val 0"/>
                </a:avLst>
              </a:prstGeom>
              <a:gradFill flip="none" rotWithShape="1">
                <a:gsLst>
                  <a:gs pos="0">
                    <a:srgbClr val="2CA2B2">
                      <a:shade val="30000"/>
                      <a:satMod val="115000"/>
                      <a:alpha val="0"/>
                    </a:srgbClr>
                  </a:gs>
                  <a:gs pos="100000">
                    <a:srgbClr val="2CA2B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양쪽 모서리가 둥근 사각형 38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28700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18" name="그룹 20"/>
            <p:cNvGrpSpPr/>
            <p:nvPr/>
          </p:nvGrpSpPr>
          <p:grpSpPr>
            <a:xfrm>
              <a:off x="238092" y="1571612"/>
              <a:ext cx="2954185" cy="1428760"/>
              <a:chOff x="2292194" y="2928934"/>
              <a:chExt cx="6794757" cy="593247"/>
            </a:xfrm>
          </p:grpSpPr>
          <p:sp>
            <p:nvSpPr>
              <p:cNvPr id="219" name="자유형 218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0" name="자유형 219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3414170" y="1585557"/>
            <a:ext cx="2971833" cy="1500198"/>
            <a:chOff x="3452802" y="1571612"/>
            <a:chExt cx="2971833" cy="1428760"/>
          </a:xfrm>
        </p:grpSpPr>
        <p:sp>
          <p:nvSpPr>
            <p:cNvPr id="213" name="Freeform 6"/>
            <p:cNvSpPr>
              <a:spLocks/>
            </p:cNvSpPr>
            <p:nvPr/>
          </p:nvSpPr>
          <p:spPr bwMode="auto">
            <a:xfrm>
              <a:off x="3452802" y="1686740"/>
              <a:ext cx="2971833" cy="1109524"/>
            </a:xfrm>
            <a:prstGeom prst="round2SameRect">
              <a:avLst>
                <a:gd name="adj1" fmla="val 12671"/>
                <a:gd name="adj2" fmla="val 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  <a:alpha val="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1" name="자유형 210"/>
            <p:cNvSpPr/>
            <p:nvPr/>
          </p:nvSpPr>
          <p:spPr>
            <a:xfrm>
              <a:off x="3464790" y="1571612"/>
              <a:ext cx="2954185" cy="1428760"/>
            </a:xfrm>
            <a:custGeom>
              <a:avLst/>
              <a:gdLst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83005 h 305255"/>
                <a:gd name="connsiteX1" fmla="*/ 2527300 w 2533650"/>
                <a:gd name="connsiteY1" fmla="*/ 76655 h 305255"/>
                <a:gd name="connsiteX2" fmla="*/ 2533650 w 2533650"/>
                <a:gd name="connsiteY2" fmla="*/ 305255 h 305255"/>
                <a:gd name="connsiteX3" fmla="*/ 0 w 2533650"/>
                <a:gd name="connsiteY3" fmla="*/ 292555 h 305255"/>
                <a:gd name="connsiteX4" fmla="*/ 6350 w 2533650"/>
                <a:gd name="connsiteY4" fmla="*/ 83005 h 305255"/>
                <a:gd name="connsiteX0" fmla="*/ 6350 w 2533650"/>
                <a:gd name="connsiteY0" fmla="*/ 117285 h 339535"/>
                <a:gd name="connsiteX1" fmla="*/ 2527300 w 2533650"/>
                <a:gd name="connsiteY1" fmla="*/ 110935 h 339535"/>
                <a:gd name="connsiteX2" fmla="*/ 2533650 w 2533650"/>
                <a:gd name="connsiteY2" fmla="*/ 339535 h 339535"/>
                <a:gd name="connsiteX3" fmla="*/ 0 w 2533650"/>
                <a:gd name="connsiteY3" fmla="*/ 326835 h 339535"/>
                <a:gd name="connsiteX4" fmla="*/ 6350 w 2533650"/>
                <a:gd name="connsiteY4" fmla="*/ 117285 h 339535"/>
                <a:gd name="connsiteX0" fmla="*/ 6350 w 2533650"/>
                <a:gd name="connsiteY0" fmla="*/ 117285 h 371331"/>
                <a:gd name="connsiteX1" fmla="*/ 2527300 w 2533650"/>
                <a:gd name="connsiteY1" fmla="*/ 110935 h 371331"/>
                <a:gd name="connsiteX2" fmla="*/ 2533650 w 2533650"/>
                <a:gd name="connsiteY2" fmla="*/ 339535 h 371331"/>
                <a:gd name="connsiteX3" fmla="*/ 0 w 2533650"/>
                <a:gd name="connsiteY3" fmla="*/ 326835 h 371331"/>
                <a:gd name="connsiteX4" fmla="*/ 6350 w 2533650"/>
                <a:gd name="connsiteY4" fmla="*/ 117285 h 371331"/>
                <a:gd name="connsiteX0" fmla="*/ 2046 w 2533650"/>
                <a:gd name="connsiteY0" fmla="*/ 117285 h 360938"/>
                <a:gd name="connsiteX1" fmla="*/ 2527300 w 2533650"/>
                <a:gd name="connsiteY1" fmla="*/ 100542 h 360938"/>
                <a:gd name="connsiteX2" fmla="*/ 2533650 w 2533650"/>
                <a:gd name="connsiteY2" fmla="*/ 329142 h 360938"/>
                <a:gd name="connsiteX3" fmla="*/ 0 w 2533650"/>
                <a:gd name="connsiteY3" fmla="*/ 316442 h 360938"/>
                <a:gd name="connsiteX4" fmla="*/ 2046 w 2533650"/>
                <a:gd name="connsiteY4" fmla="*/ 117285 h 360938"/>
                <a:gd name="connsiteX0" fmla="*/ 2046 w 2532906"/>
                <a:gd name="connsiteY0" fmla="*/ 117285 h 360938"/>
                <a:gd name="connsiteX1" fmla="*/ 2527300 w 2532906"/>
                <a:gd name="connsiteY1" fmla="*/ 100542 h 360938"/>
                <a:gd name="connsiteX2" fmla="*/ 2532906 w 2532906"/>
                <a:gd name="connsiteY2" fmla="*/ 313726 h 360938"/>
                <a:gd name="connsiteX3" fmla="*/ 0 w 2532906"/>
                <a:gd name="connsiteY3" fmla="*/ 316442 h 360938"/>
                <a:gd name="connsiteX4" fmla="*/ 2046 w 2532906"/>
                <a:gd name="connsiteY4" fmla="*/ 117285 h 360938"/>
                <a:gd name="connsiteX0" fmla="*/ 4886 w 2532906"/>
                <a:gd name="connsiteY0" fmla="*/ 117285 h 367499"/>
                <a:gd name="connsiteX1" fmla="*/ 2527300 w 2532906"/>
                <a:gd name="connsiteY1" fmla="*/ 107103 h 367499"/>
                <a:gd name="connsiteX2" fmla="*/ 2532906 w 2532906"/>
                <a:gd name="connsiteY2" fmla="*/ 320287 h 367499"/>
                <a:gd name="connsiteX3" fmla="*/ 0 w 2532906"/>
                <a:gd name="connsiteY3" fmla="*/ 323003 h 367499"/>
                <a:gd name="connsiteX4" fmla="*/ 4886 w 2532906"/>
                <a:gd name="connsiteY4" fmla="*/ 117285 h 367499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7020 w 2539926"/>
                <a:gd name="connsiteY3" fmla="*/ 320621 h 365117"/>
                <a:gd name="connsiteX4" fmla="*/ 0 w 2539926"/>
                <a:gd name="connsiteY4" fmla="*/ 117285 h 365117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2258 w 2539926"/>
                <a:gd name="connsiteY3" fmla="*/ 315859 h 365117"/>
                <a:gd name="connsiteX4" fmla="*/ 0 w 2539926"/>
                <a:gd name="connsiteY4" fmla="*/ 117285 h 365117"/>
                <a:gd name="connsiteX0" fmla="*/ 876 w 2538421"/>
                <a:gd name="connsiteY0" fmla="*/ 117285 h 367499"/>
                <a:gd name="connsiteX1" fmla="*/ 2532815 w 2538421"/>
                <a:gd name="connsiteY1" fmla="*/ 107103 h 367499"/>
                <a:gd name="connsiteX2" fmla="*/ 2538421 w 2538421"/>
                <a:gd name="connsiteY2" fmla="*/ 320287 h 367499"/>
                <a:gd name="connsiteX3" fmla="*/ 753 w 2538421"/>
                <a:gd name="connsiteY3" fmla="*/ 318241 h 367499"/>
                <a:gd name="connsiteX4" fmla="*/ 876 w 2538421"/>
                <a:gd name="connsiteY4" fmla="*/ 117285 h 367499"/>
                <a:gd name="connsiteX0" fmla="*/ 876 w 2538421"/>
                <a:gd name="connsiteY0" fmla="*/ 246530 h 496744"/>
                <a:gd name="connsiteX1" fmla="*/ 2532815 w 2538421"/>
                <a:gd name="connsiteY1" fmla="*/ 236348 h 496744"/>
                <a:gd name="connsiteX2" fmla="*/ 2538421 w 2538421"/>
                <a:gd name="connsiteY2" fmla="*/ 449532 h 496744"/>
                <a:gd name="connsiteX3" fmla="*/ 753 w 2538421"/>
                <a:gd name="connsiteY3" fmla="*/ 447486 h 496744"/>
                <a:gd name="connsiteX4" fmla="*/ 876 w 2538421"/>
                <a:gd name="connsiteY4" fmla="*/ 246530 h 496744"/>
                <a:gd name="connsiteX0" fmla="*/ 876 w 2538421"/>
                <a:gd name="connsiteY0" fmla="*/ 246530 h 593247"/>
                <a:gd name="connsiteX1" fmla="*/ 2532815 w 2538421"/>
                <a:gd name="connsiteY1" fmla="*/ 236348 h 593247"/>
                <a:gd name="connsiteX2" fmla="*/ 2538421 w 2538421"/>
                <a:gd name="connsiteY2" fmla="*/ 449532 h 593247"/>
                <a:gd name="connsiteX3" fmla="*/ 753 w 2538421"/>
                <a:gd name="connsiteY3" fmla="*/ 447486 h 593247"/>
                <a:gd name="connsiteX4" fmla="*/ 876 w 2538421"/>
                <a:gd name="connsiteY4" fmla="*/ 246530 h 593247"/>
                <a:gd name="connsiteX0" fmla="*/ 1629 w 2539174"/>
                <a:gd name="connsiteY0" fmla="*/ 246530 h 593247"/>
                <a:gd name="connsiteX1" fmla="*/ 2533568 w 2539174"/>
                <a:gd name="connsiteY1" fmla="*/ 236348 h 593247"/>
                <a:gd name="connsiteX2" fmla="*/ 2539174 w 2539174"/>
                <a:gd name="connsiteY2" fmla="*/ 449532 h 593247"/>
                <a:gd name="connsiteX3" fmla="*/ 753 w 2539174"/>
                <a:gd name="connsiteY3" fmla="*/ 536747 h 593247"/>
                <a:gd name="connsiteX4" fmla="*/ 1629 w 2539174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3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4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83250"/>
                <a:gd name="connsiteY0" fmla="*/ 246530 h 593247"/>
                <a:gd name="connsiteX1" fmla="*/ 2533568 w 2583250"/>
                <a:gd name="connsiteY1" fmla="*/ 236348 h 593247"/>
                <a:gd name="connsiteX2" fmla="*/ 2583250 w 2583250"/>
                <a:gd name="connsiteY2" fmla="*/ 536747 h 593247"/>
                <a:gd name="connsiteX3" fmla="*/ 753 w 2583250"/>
                <a:gd name="connsiteY3" fmla="*/ 536747 h 593247"/>
                <a:gd name="connsiteX4" fmla="*/ 1629 w 2583250"/>
                <a:gd name="connsiteY4" fmla="*/ 246530 h 593247"/>
                <a:gd name="connsiteX0" fmla="*/ 1629 w 2541435"/>
                <a:gd name="connsiteY0" fmla="*/ 246530 h 593247"/>
                <a:gd name="connsiteX1" fmla="*/ 2533568 w 2541435"/>
                <a:gd name="connsiteY1" fmla="*/ 236348 h 593247"/>
                <a:gd name="connsiteX2" fmla="*/ 2541435 w 2541435"/>
                <a:gd name="connsiteY2" fmla="*/ 536747 h 593247"/>
                <a:gd name="connsiteX3" fmla="*/ 753 w 2541435"/>
                <a:gd name="connsiteY3" fmla="*/ 536747 h 593247"/>
                <a:gd name="connsiteX4" fmla="*/ 1629 w 2541435"/>
                <a:gd name="connsiteY4" fmla="*/ 246530 h 59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435" h="593247">
                  <a:moveTo>
                    <a:pt x="1629" y="246530"/>
                  </a:moveTo>
                  <a:cubicBezTo>
                    <a:pt x="414512" y="0"/>
                    <a:pt x="1679299" y="593247"/>
                    <a:pt x="2533568" y="236348"/>
                  </a:cubicBezTo>
                  <a:lnTo>
                    <a:pt x="2541435" y="536747"/>
                  </a:lnTo>
                  <a:lnTo>
                    <a:pt x="753" y="536747"/>
                  </a:lnTo>
                  <a:cubicBezTo>
                    <a:pt x="0" y="470556"/>
                    <a:pt x="2382" y="312721"/>
                    <a:pt x="1629" y="2465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2" name="자유형 211"/>
            <p:cNvSpPr/>
            <p:nvPr/>
          </p:nvSpPr>
          <p:spPr>
            <a:xfrm>
              <a:off x="4555805" y="1638545"/>
              <a:ext cx="1860543" cy="1024165"/>
            </a:xfrm>
            <a:custGeom>
              <a:avLst/>
              <a:gdLst>
                <a:gd name="connsiteX0" fmla="*/ 1460500 w 1530350"/>
                <a:gd name="connsiteY0" fmla="*/ 0 h 434975"/>
                <a:gd name="connsiteX1" fmla="*/ 0 w 1530350"/>
                <a:gd name="connsiteY1" fmla="*/ 434975 h 434975"/>
                <a:gd name="connsiteX2" fmla="*/ 1530350 w 1530350"/>
                <a:gd name="connsiteY2" fmla="*/ 434975 h 434975"/>
                <a:gd name="connsiteX3" fmla="*/ 1460500 w 1530350"/>
                <a:gd name="connsiteY3" fmla="*/ 0 h 434975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5112"/>
                <a:gd name="connsiteY0" fmla="*/ 0 h 422870"/>
                <a:gd name="connsiteX1" fmla="*/ 0 w 1535112"/>
                <a:gd name="connsiteY1" fmla="*/ 418108 h 422870"/>
                <a:gd name="connsiteX2" fmla="*/ 1535112 w 1535112"/>
                <a:gd name="connsiteY2" fmla="*/ 422870 h 422870"/>
                <a:gd name="connsiteX3" fmla="*/ 1519858 w 1535112"/>
                <a:gd name="connsiteY3" fmla="*/ 0 h 422870"/>
                <a:gd name="connsiteX0" fmla="*/ 1519858 w 1527968"/>
                <a:gd name="connsiteY0" fmla="*/ 0 h 420489"/>
                <a:gd name="connsiteX1" fmla="*/ 0 w 1527968"/>
                <a:gd name="connsiteY1" fmla="*/ 418108 h 420489"/>
                <a:gd name="connsiteX2" fmla="*/ 1527968 w 1527968"/>
                <a:gd name="connsiteY2" fmla="*/ 420489 h 420489"/>
                <a:gd name="connsiteX3" fmla="*/ 1519858 w 1527968"/>
                <a:gd name="connsiteY3" fmla="*/ 0 h 420489"/>
                <a:gd name="connsiteX0" fmla="*/ 1519858 w 1527968"/>
                <a:gd name="connsiteY0" fmla="*/ 0 h 425252"/>
                <a:gd name="connsiteX1" fmla="*/ 0 w 1527968"/>
                <a:gd name="connsiteY1" fmla="*/ 425252 h 425252"/>
                <a:gd name="connsiteX2" fmla="*/ 1527968 w 1527968"/>
                <a:gd name="connsiteY2" fmla="*/ 420489 h 425252"/>
                <a:gd name="connsiteX3" fmla="*/ 1519858 w 1527968"/>
                <a:gd name="connsiteY3" fmla="*/ 0 h 425252"/>
                <a:gd name="connsiteX0" fmla="*/ 1519858 w 1524719"/>
                <a:gd name="connsiteY0" fmla="*/ 0 h 427273"/>
                <a:gd name="connsiteX1" fmla="*/ 0 w 1524719"/>
                <a:gd name="connsiteY1" fmla="*/ 425252 h 427273"/>
                <a:gd name="connsiteX2" fmla="*/ 1524719 w 1524719"/>
                <a:gd name="connsiteY2" fmla="*/ 427273 h 427273"/>
                <a:gd name="connsiteX3" fmla="*/ 1519858 w 1524719"/>
                <a:gd name="connsiteY3" fmla="*/ 0 h 427273"/>
                <a:gd name="connsiteX0" fmla="*/ 1519858 w 1522332"/>
                <a:gd name="connsiteY0" fmla="*/ 0 h 425252"/>
                <a:gd name="connsiteX1" fmla="*/ 0 w 1522332"/>
                <a:gd name="connsiteY1" fmla="*/ 425252 h 425252"/>
                <a:gd name="connsiteX2" fmla="*/ 1522332 w 1522332"/>
                <a:gd name="connsiteY2" fmla="*/ 420923 h 425252"/>
                <a:gd name="connsiteX3" fmla="*/ 1519858 w 1522332"/>
                <a:gd name="connsiteY3" fmla="*/ 0 h 4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2332" h="425252">
                  <a:moveTo>
                    <a:pt x="1519858" y="0"/>
                  </a:moveTo>
                  <a:cubicBezTo>
                    <a:pt x="1271282" y="374170"/>
                    <a:pt x="295072" y="412387"/>
                    <a:pt x="0" y="425252"/>
                  </a:cubicBezTo>
                  <a:lnTo>
                    <a:pt x="1522332" y="420923"/>
                  </a:lnTo>
                  <a:cubicBezTo>
                    <a:pt x="1520712" y="278499"/>
                    <a:pt x="1521478" y="142424"/>
                    <a:pt x="151985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2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4" name="양쪽 모서리가 둥근 사각형 213"/>
            <p:cNvSpPr/>
            <p:nvPr/>
          </p:nvSpPr>
          <p:spPr>
            <a:xfrm flipH="1">
              <a:off x="3473346" y="1708985"/>
              <a:ext cx="2934988" cy="338880"/>
            </a:xfrm>
            <a:prstGeom prst="round2SameRect">
              <a:avLst>
                <a:gd name="adj1" fmla="val 36259"/>
                <a:gd name="adj2" fmla="val 0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366711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Resource 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45240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  <a:cs typeface="Arial" pitchFamily="34" charset="0"/>
              </a:rPr>
              <a:t>UI &amp; Application</a:t>
            </a:r>
            <a:endParaRPr lang="ko-KR" altLang="en-US" sz="2000" b="1" dirty="0" smtClean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88182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Converting tool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grpSp>
        <p:nvGrpSpPr>
          <p:cNvPr id="232" name="그룹 231"/>
          <p:cNvGrpSpPr/>
          <p:nvPr/>
        </p:nvGrpSpPr>
        <p:grpSpPr>
          <a:xfrm>
            <a:off x="227258" y="2657469"/>
            <a:ext cx="2982634" cy="1095363"/>
            <a:chOff x="227258" y="2647944"/>
            <a:chExt cx="2982634" cy="1095363"/>
          </a:xfrm>
        </p:grpSpPr>
        <p:sp>
          <p:nvSpPr>
            <p:cNvPr id="549" name="모서리가 둥근 직사각형 548"/>
            <p:cNvSpPr/>
            <p:nvPr/>
          </p:nvSpPr>
          <p:spPr>
            <a:xfrm>
              <a:off x="238092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32016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xml layout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을 이용하여 간단한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프로토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타입용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제작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27" name="그룹 150"/>
            <p:cNvGrpSpPr/>
            <p:nvPr/>
          </p:nvGrpSpPr>
          <p:grpSpPr>
            <a:xfrm>
              <a:off x="227258" y="2776534"/>
              <a:ext cx="2818747" cy="228600"/>
              <a:chOff x="3429653" y="2286000"/>
              <a:chExt cx="2818747" cy="228600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UI 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제작 방법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30" name="양쪽 모서리가 둥근 사각형 329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양쪽 모서리가 둥근 사각형 330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2" name="직사각형 331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3" name="그룹 252"/>
          <p:cNvGrpSpPr/>
          <p:nvPr/>
        </p:nvGrpSpPr>
        <p:grpSpPr>
          <a:xfrm>
            <a:off x="6630619" y="2657469"/>
            <a:ext cx="2980106" cy="1095363"/>
            <a:chOff x="6630619" y="2647944"/>
            <a:chExt cx="2980106" cy="1095363"/>
          </a:xfrm>
        </p:grpSpPr>
        <p:sp>
          <p:nvSpPr>
            <p:cNvPr id="282" name="모서리가 둥근 직사각형 281"/>
            <p:cNvSpPr/>
            <p:nvPr/>
          </p:nvSpPr>
          <p:spPr>
            <a:xfrm>
              <a:off x="6638925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6835377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컨텐츠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개발자가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에서 필요한 리소스를 편하게 제작 할 수 있도록 하는 툴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34" name="그룹 166"/>
            <p:cNvGrpSpPr/>
            <p:nvPr/>
          </p:nvGrpSpPr>
          <p:grpSpPr>
            <a:xfrm>
              <a:off x="6630619" y="2767007"/>
              <a:ext cx="2827706" cy="228600"/>
              <a:chOff x="6621094" y="2286000"/>
              <a:chExt cx="2827706" cy="228600"/>
            </a:xfrm>
          </p:grpSpPr>
          <p:sp>
            <p:nvSpPr>
              <p:cNvPr id="335" name="TextBox 334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Converting tool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36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37" name="양쪽 모서리가 둥근 사각형 336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양쪽 모서리가 둥근 사각형 337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0" name="그룹 249"/>
          <p:cNvGrpSpPr/>
          <p:nvPr/>
        </p:nvGrpSpPr>
        <p:grpSpPr>
          <a:xfrm>
            <a:off x="3451694" y="2657469"/>
            <a:ext cx="2982433" cy="1095363"/>
            <a:chOff x="3451694" y="2647944"/>
            <a:chExt cx="2982433" cy="1095363"/>
          </a:xfrm>
        </p:grpSpPr>
        <p:sp>
          <p:nvSpPr>
            <p:cNvPr id="546" name="모서리가 둥근 직사각형 545"/>
            <p:cNvSpPr/>
            <p:nvPr/>
          </p:nvSpPr>
          <p:spPr>
            <a:xfrm>
              <a:off x="3462327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3656452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‘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슈르륵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읽는 영어책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Read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어린 왕자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’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편에서 내용을 따옴 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41" name="그룹 150"/>
            <p:cNvGrpSpPr/>
            <p:nvPr/>
          </p:nvGrpSpPr>
          <p:grpSpPr>
            <a:xfrm>
              <a:off x="3451694" y="2767007"/>
              <a:ext cx="2818747" cy="228600"/>
              <a:chOff x="3429653" y="2286000"/>
              <a:chExt cx="2818747" cy="228600"/>
            </a:xfrm>
          </p:grpSpPr>
          <p:sp>
            <p:nvSpPr>
              <p:cNvPr id="342" name="TextBox 341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기존 책에서 자료 추출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43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44" name="양쪽 모서리가 둥근 사각형 343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양쪽 모서리가 둥근 사각형 344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35" name="그룹 234"/>
          <p:cNvGrpSpPr/>
          <p:nvPr/>
        </p:nvGrpSpPr>
        <p:grpSpPr>
          <a:xfrm>
            <a:off x="227258" y="3905253"/>
            <a:ext cx="2982634" cy="1095363"/>
            <a:chOff x="227258" y="3905253"/>
            <a:chExt cx="2982634" cy="1095363"/>
          </a:xfrm>
        </p:grpSpPr>
        <p:sp>
          <p:nvSpPr>
            <p:cNvPr id="548" name="모서리가 둥근 직사각형 547"/>
            <p:cNvSpPr/>
            <p:nvPr/>
          </p:nvSpPr>
          <p:spPr>
            <a:xfrm>
              <a:off x="238092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32016" y="4333878"/>
              <a:ext cx="2673122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터치 시 마다 다음 단계로 넘어갈 수 있도록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55" name="그룹 150"/>
            <p:cNvGrpSpPr/>
            <p:nvPr/>
          </p:nvGrpSpPr>
          <p:grpSpPr>
            <a:xfrm>
              <a:off x="227258" y="4048126"/>
              <a:ext cx="2818747" cy="228600"/>
              <a:chOff x="3429653" y="2286000"/>
              <a:chExt cx="2818747" cy="228600"/>
            </a:xfrm>
          </p:grpSpPr>
          <p:sp>
            <p:nvSpPr>
              <p:cNvPr id="356" name="TextBox 355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터치에 반응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57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58" name="양쪽 모서리가 둥근 사각형 357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양쪽 모서리가 둥근 사각형 358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0" name="직사각형 359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49" name="그룹 248"/>
          <p:cNvGrpSpPr/>
          <p:nvPr/>
        </p:nvGrpSpPr>
        <p:grpSpPr>
          <a:xfrm>
            <a:off x="217733" y="5143512"/>
            <a:ext cx="2982634" cy="1095363"/>
            <a:chOff x="217733" y="5143512"/>
            <a:chExt cx="2982634" cy="1095363"/>
          </a:xfrm>
        </p:grpSpPr>
        <p:sp>
          <p:nvSpPr>
            <p:cNvPr id="550" name="모서리가 둥근 직사각형 549"/>
            <p:cNvSpPr/>
            <p:nvPr/>
          </p:nvSpPr>
          <p:spPr>
            <a:xfrm>
              <a:off x="228567" y="5143512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422491" y="5572137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자세한 설명은 뒷장에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76" name="그룹 150"/>
            <p:cNvGrpSpPr/>
            <p:nvPr/>
          </p:nvGrpSpPr>
          <p:grpSpPr>
            <a:xfrm>
              <a:off x="217733" y="5286385"/>
              <a:ext cx="2818747" cy="228600"/>
              <a:chOff x="3429653" y="2286000"/>
              <a:chExt cx="2818747" cy="228600"/>
            </a:xfrm>
          </p:grpSpPr>
          <p:sp>
            <p:nvSpPr>
              <p:cNvPr id="377" name="TextBox 376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가지 기본 종류의 </a:t>
                </a: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UI 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제공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78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79" name="양쪽 모서리가 둥근 사각형 378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양쪽 모서리가 둥근 사각형 379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1" name="그룹 250"/>
          <p:cNvGrpSpPr/>
          <p:nvPr/>
        </p:nvGrpSpPr>
        <p:grpSpPr>
          <a:xfrm>
            <a:off x="3451694" y="3905253"/>
            <a:ext cx="2982433" cy="1095363"/>
            <a:chOff x="3451694" y="3905253"/>
            <a:chExt cx="2982433" cy="1095363"/>
          </a:xfrm>
        </p:grpSpPr>
        <p:sp>
          <p:nvSpPr>
            <p:cNvPr id="545" name="모서리가 둥근 직사각형 544"/>
            <p:cNvSpPr/>
            <p:nvPr/>
          </p:nvSpPr>
          <p:spPr>
            <a:xfrm>
              <a:off x="3462327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3656452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한글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영어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이미지의 리소스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69" name="그룹 150"/>
            <p:cNvGrpSpPr/>
            <p:nvPr/>
          </p:nvGrpSpPr>
          <p:grpSpPr>
            <a:xfrm>
              <a:off x="3451694" y="4048126"/>
              <a:ext cx="2818747" cy="228600"/>
              <a:chOff x="3429653" y="2286000"/>
              <a:chExt cx="2818747" cy="228600"/>
            </a:xfrm>
          </p:grpSpPr>
          <p:sp>
            <p:nvSpPr>
              <p:cNvPr id="370" name="TextBox 369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가지 종류의 리소스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71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72" name="양쪽 모서리가 둥근 사각형 371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양쪽 모서리가 둥근 사각형 372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4" name="그룹 253"/>
          <p:cNvGrpSpPr/>
          <p:nvPr/>
        </p:nvGrpSpPr>
        <p:grpSpPr>
          <a:xfrm>
            <a:off x="6630619" y="3905253"/>
            <a:ext cx="2980106" cy="1095363"/>
            <a:chOff x="6630619" y="3905253"/>
            <a:chExt cx="2980106" cy="1095363"/>
          </a:xfrm>
        </p:grpSpPr>
        <p:sp>
          <p:nvSpPr>
            <p:cNvPr id="543" name="모서리가 둥근 직사각형 542"/>
            <p:cNvSpPr/>
            <p:nvPr/>
          </p:nvSpPr>
          <p:spPr>
            <a:xfrm>
              <a:off x="6638925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6835377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태그 같은 기능을 만들어서 화면의 순서를 정함 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62" name="그룹 166"/>
            <p:cNvGrpSpPr/>
            <p:nvPr/>
          </p:nvGrpSpPr>
          <p:grpSpPr>
            <a:xfrm>
              <a:off x="6630619" y="4048126"/>
              <a:ext cx="2827706" cy="228600"/>
              <a:chOff x="6621094" y="2286000"/>
              <a:chExt cx="2827706" cy="228600"/>
            </a:xfrm>
          </p:grpSpPr>
          <p:sp>
            <p:nvSpPr>
              <p:cNvPr id="363" name="TextBox 362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특정 신을 나눌 수 있는 구분기호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64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65" name="양쪽 모서리가 둥근 사각형 364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양쪽 모서리가 둥근 사각형 365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5" name="그룹 254"/>
          <p:cNvGrpSpPr/>
          <p:nvPr/>
        </p:nvGrpSpPr>
        <p:grpSpPr>
          <a:xfrm>
            <a:off x="6621094" y="5143512"/>
            <a:ext cx="2980106" cy="1095363"/>
            <a:chOff x="6621094" y="5143512"/>
            <a:chExt cx="2980106" cy="1095363"/>
          </a:xfrm>
        </p:grpSpPr>
        <p:sp>
          <p:nvSpPr>
            <p:cNvPr id="544" name="모서리가 둥근 직사각형 543"/>
            <p:cNvSpPr/>
            <p:nvPr/>
          </p:nvSpPr>
          <p:spPr>
            <a:xfrm>
              <a:off x="6629400" y="5143512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25852" y="5572137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리소스 작성 매뉴얼을 제공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83" name="그룹 166"/>
            <p:cNvGrpSpPr/>
            <p:nvPr/>
          </p:nvGrpSpPr>
          <p:grpSpPr>
            <a:xfrm>
              <a:off x="6621094" y="5286385"/>
              <a:ext cx="2827706" cy="228600"/>
              <a:chOff x="6621094" y="2286000"/>
              <a:chExt cx="2827706" cy="228600"/>
            </a:xfrm>
          </p:grpSpPr>
          <p:sp>
            <p:nvSpPr>
              <p:cNvPr id="384" name="TextBox 383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기본적인 매뉴얼 제공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85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86" name="양쪽 모서리가 둥근 사각형 385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양쪽 모서리가 둥근 사각형 386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440" name="그룹 439"/>
          <p:cNvGrpSpPr/>
          <p:nvPr/>
        </p:nvGrpSpPr>
        <p:grpSpPr>
          <a:xfrm>
            <a:off x="8691516" y="1857364"/>
            <a:ext cx="790641" cy="523868"/>
            <a:chOff x="9906000" y="1766888"/>
            <a:chExt cx="1040606" cy="789204"/>
          </a:xfrm>
        </p:grpSpPr>
        <p:sp>
          <p:nvSpPr>
            <p:cNvPr id="265" name="Rectangle 131"/>
            <p:cNvSpPr>
              <a:spLocks noChangeArrowheads="1"/>
            </p:cNvSpPr>
            <p:nvPr/>
          </p:nvSpPr>
          <p:spPr bwMode="auto">
            <a:xfrm>
              <a:off x="9909919" y="1942766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" name="Rectangle 132"/>
            <p:cNvSpPr>
              <a:spLocks noChangeArrowheads="1"/>
            </p:cNvSpPr>
            <p:nvPr/>
          </p:nvSpPr>
          <p:spPr bwMode="auto">
            <a:xfrm>
              <a:off x="9909919" y="2116498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7" name="Rectangle 133"/>
            <p:cNvSpPr>
              <a:spLocks noChangeArrowheads="1"/>
            </p:cNvSpPr>
            <p:nvPr/>
          </p:nvSpPr>
          <p:spPr bwMode="auto">
            <a:xfrm>
              <a:off x="9909919" y="22928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8" name="Rectangle 134"/>
            <p:cNvSpPr>
              <a:spLocks noChangeArrowheads="1"/>
            </p:cNvSpPr>
            <p:nvPr/>
          </p:nvSpPr>
          <p:spPr bwMode="auto">
            <a:xfrm>
              <a:off x="9909919" y="24639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9" name="Oval 164"/>
            <p:cNvSpPr>
              <a:spLocks noChangeArrowheads="1"/>
            </p:cNvSpPr>
            <p:nvPr/>
          </p:nvSpPr>
          <p:spPr bwMode="auto">
            <a:xfrm>
              <a:off x="10387628" y="1934433"/>
              <a:ext cx="274272" cy="28428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2700" algn="ctr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92" name="AutoShape 191"/>
            <p:cNvCxnSpPr>
              <a:cxnSpLocks noChangeShapeType="1"/>
            </p:cNvCxnSpPr>
            <p:nvPr/>
          </p:nvCxnSpPr>
          <p:spPr bwMode="auto">
            <a:xfrm flipV="1">
              <a:off x="9972331" y="2312386"/>
              <a:ext cx="133212" cy="526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92"/>
            <p:cNvCxnSpPr>
              <a:cxnSpLocks noChangeShapeType="1"/>
            </p:cNvCxnSpPr>
            <p:nvPr/>
          </p:nvCxnSpPr>
          <p:spPr bwMode="auto">
            <a:xfrm flipV="1">
              <a:off x="10105544" y="2307122"/>
              <a:ext cx="144966" cy="789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4" name="AutoShape 193"/>
            <p:cNvCxnSpPr>
              <a:cxnSpLocks noChangeShapeType="1"/>
            </p:cNvCxnSpPr>
            <p:nvPr/>
          </p:nvCxnSpPr>
          <p:spPr bwMode="auto">
            <a:xfrm flipV="1">
              <a:off x="10250510" y="2236050"/>
              <a:ext cx="133212" cy="7107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5" name="AutoShape 194"/>
            <p:cNvCxnSpPr>
              <a:cxnSpLocks noChangeShapeType="1"/>
            </p:cNvCxnSpPr>
            <p:nvPr/>
          </p:nvCxnSpPr>
          <p:spPr bwMode="auto">
            <a:xfrm flipV="1">
              <a:off x="10383722" y="2130758"/>
              <a:ext cx="137130" cy="10529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6" name="AutoShape 195"/>
            <p:cNvCxnSpPr>
              <a:cxnSpLocks noChangeShapeType="1"/>
            </p:cNvCxnSpPr>
            <p:nvPr/>
          </p:nvCxnSpPr>
          <p:spPr bwMode="auto">
            <a:xfrm flipV="1">
              <a:off x="10518893" y="2035995"/>
              <a:ext cx="143007" cy="947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" name="AutoShape 196"/>
            <p:cNvCxnSpPr>
              <a:cxnSpLocks noChangeShapeType="1"/>
            </p:cNvCxnSpPr>
            <p:nvPr/>
          </p:nvCxnSpPr>
          <p:spPr bwMode="auto">
            <a:xfrm flipV="1">
              <a:off x="10659941" y="1949129"/>
              <a:ext cx="137130" cy="8423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" name="AutoShape 241"/>
            <p:cNvCxnSpPr>
              <a:cxnSpLocks noChangeShapeType="1"/>
            </p:cNvCxnSpPr>
            <p:nvPr/>
          </p:nvCxnSpPr>
          <p:spPr bwMode="auto">
            <a:xfrm flipV="1">
              <a:off x="9984581" y="2504546"/>
              <a:ext cx="124880" cy="2672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2" name="AutoShape 242"/>
            <p:cNvCxnSpPr>
              <a:cxnSpLocks noChangeShapeType="1"/>
            </p:cNvCxnSpPr>
            <p:nvPr/>
          </p:nvCxnSpPr>
          <p:spPr bwMode="auto">
            <a:xfrm flipV="1">
              <a:off x="10107503" y="2467692"/>
              <a:ext cx="144966" cy="3685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3" name="AutoShape 243"/>
            <p:cNvCxnSpPr>
              <a:cxnSpLocks noChangeShapeType="1"/>
            </p:cNvCxnSpPr>
            <p:nvPr/>
          </p:nvCxnSpPr>
          <p:spPr bwMode="auto">
            <a:xfrm flipV="1">
              <a:off x="10252469" y="2307122"/>
              <a:ext cx="131253" cy="16320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4" name="AutoShape 244"/>
            <p:cNvCxnSpPr>
              <a:cxnSpLocks noChangeShapeType="1"/>
            </p:cNvCxnSpPr>
            <p:nvPr/>
          </p:nvCxnSpPr>
          <p:spPr bwMode="auto">
            <a:xfrm flipV="1">
              <a:off x="10383722" y="2059686"/>
              <a:ext cx="139089" cy="24743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5" name="AutoShape 245"/>
            <p:cNvCxnSpPr>
              <a:cxnSpLocks noChangeShapeType="1"/>
            </p:cNvCxnSpPr>
            <p:nvPr/>
          </p:nvCxnSpPr>
          <p:spPr bwMode="auto">
            <a:xfrm flipV="1">
              <a:off x="10514975" y="1941232"/>
              <a:ext cx="144966" cy="12635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6" name="AutoShape 247"/>
            <p:cNvCxnSpPr>
              <a:cxnSpLocks noChangeShapeType="1"/>
            </p:cNvCxnSpPr>
            <p:nvPr/>
          </p:nvCxnSpPr>
          <p:spPr bwMode="auto">
            <a:xfrm flipV="1">
              <a:off x="10659941" y="1883322"/>
              <a:ext cx="129294" cy="57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8" name="Line 145"/>
            <p:cNvSpPr>
              <a:spLocks noChangeShapeType="1"/>
            </p:cNvSpPr>
            <p:nvPr/>
          </p:nvSpPr>
          <p:spPr bwMode="auto">
            <a:xfrm>
              <a:off x="1004313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9" name="Line 146"/>
            <p:cNvSpPr>
              <a:spLocks noChangeShapeType="1"/>
            </p:cNvSpPr>
            <p:nvPr/>
          </p:nvSpPr>
          <p:spPr bwMode="auto">
            <a:xfrm>
              <a:off x="1018221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0" name="Line 147"/>
            <p:cNvSpPr>
              <a:spLocks noChangeShapeType="1"/>
            </p:cNvSpPr>
            <p:nvPr/>
          </p:nvSpPr>
          <p:spPr bwMode="auto">
            <a:xfrm>
              <a:off x="1031935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1" name="Line 148"/>
            <p:cNvSpPr>
              <a:spLocks noChangeShapeType="1"/>
            </p:cNvSpPr>
            <p:nvPr/>
          </p:nvSpPr>
          <p:spPr bwMode="auto">
            <a:xfrm>
              <a:off x="1045843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3" name="Line 149"/>
            <p:cNvSpPr>
              <a:spLocks noChangeShapeType="1"/>
            </p:cNvSpPr>
            <p:nvPr/>
          </p:nvSpPr>
          <p:spPr bwMode="auto">
            <a:xfrm>
              <a:off x="1059556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4" name="Line 150"/>
            <p:cNvSpPr>
              <a:spLocks noChangeShapeType="1"/>
            </p:cNvSpPr>
            <p:nvPr/>
          </p:nvSpPr>
          <p:spPr bwMode="auto">
            <a:xfrm>
              <a:off x="1073465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5" name="Line 151"/>
            <p:cNvSpPr>
              <a:spLocks noChangeShapeType="1"/>
            </p:cNvSpPr>
            <p:nvPr/>
          </p:nvSpPr>
          <p:spPr bwMode="auto">
            <a:xfrm>
              <a:off x="1087178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" name="Line 121"/>
            <p:cNvSpPr>
              <a:spLocks noChangeShapeType="1"/>
            </p:cNvSpPr>
            <p:nvPr/>
          </p:nvSpPr>
          <p:spPr bwMode="auto">
            <a:xfrm flipV="1">
              <a:off x="9906000" y="1766888"/>
              <a:ext cx="0" cy="789204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0" name="Line 136"/>
            <p:cNvSpPr>
              <a:spLocks noChangeShapeType="1"/>
            </p:cNvSpPr>
            <p:nvPr/>
          </p:nvSpPr>
          <p:spPr bwMode="auto">
            <a:xfrm>
              <a:off x="9909918" y="185590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1" name="Line 137"/>
            <p:cNvSpPr>
              <a:spLocks noChangeShapeType="1"/>
            </p:cNvSpPr>
            <p:nvPr/>
          </p:nvSpPr>
          <p:spPr bwMode="auto">
            <a:xfrm>
              <a:off x="9909918" y="194013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2" name="Line 138"/>
            <p:cNvSpPr>
              <a:spLocks noChangeShapeType="1"/>
            </p:cNvSpPr>
            <p:nvPr/>
          </p:nvSpPr>
          <p:spPr bwMode="auto">
            <a:xfrm>
              <a:off x="9909918" y="202963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3" name="Line 139"/>
            <p:cNvSpPr>
              <a:spLocks noChangeShapeType="1"/>
            </p:cNvSpPr>
            <p:nvPr/>
          </p:nvSpPr>
          <p:spPr bwMode="auto">
            <a:xfrm>
              <a:off x="9909918" y="2116498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4" name="Line 140"/>
            <p:cNvSpPr>
              <a:spLocks noChangeShapeType="1"/>
            </p:cNvSpPr>
            <p:nvPr/>
          </p:nvSpPr>
          <p:spPr bwMode="auto">
            <a:xfrm>
              <a:off x="9909918" y="220336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5" name="Line 141"/>
            <p:cNvSpPr>
              <a:spLocks noChangeShapeType="1"/>
            </p:cNvSpPr>
            <p:nvPr/>
          </p:nvSpPr>
          <p:spPr bwMode="auto">
            <a:xfrm>
              <a:off x="9909918" y="229023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" name="Line 142"/>
            <p:cNvSpPr>
              <a:spLocks noChangeShapeType="1"/>
            </p:cNvSpPr>
            <p:nvPr/>
          </p:nvSpPr>
          <p:spPr bwMode="auto">
            <a:xfrm>
              <a:off x="9909918" y="2377096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7" name="Line 143"/>
            <p:cNvSpPr>
              <a:spLocks noChangeShapeType="1"/>
            </p:cNvSpPr>
            <p:nvPr/>
          </p:nvSpPr>
          <p:spPr bwMode="auto">
            <a:xfrm>
              <a:off x="9909918" y="246396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0" name="Line 123"/>
            <p:cNvSpPr>
              <a:spLocks noChangeShapeType="1"/>
            </p:cNvSpPr>
            <p:nvPr/>
          </p:nvSpPr>
          <p:spPr bwMode="auto">
            <a:xfrm>
              <a:off x="9909918" y="2550826"/>
              <a:ext cx="1036688" cy="1873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5697879" y="1809750"/>
            <a:ext cx="612443" cy="627663"/>
            <a:chOff x="5664532" y="1785926"/>
            <a:chExt cx="671427" cy="651487"/>
          </a:xfrm>
        </p:grpSpPr>
        <p:sp>
          <p:nvSpPr>
            <p:cNvPr id="441" name="타원 440"/>
            <p:cNvSpPr/>
            <p:nvPr/>
          </p:nvSpPr>
          <p:spPr>
            <a:xfrm>
              <a:off x="5953132" y="1928802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/>
            <p:cNvSpPr/>
            <p:nvPr/>
          </p:nvSpPr>
          <p:spPr>
            <a:xfrm>
              <a:off x="5810256" y="2143116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타원 442"/>
            <p:cNvSpPr/>
            <p:nvPr/>
          </p:nvSpPr>
          <p:spPr>
            <a:xfrm>
              <a:off x="6056127" y="2157359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타원 443"/>
            <p:cNvSpPr/>
            <p:nvPr/>
          </p:nvSpPr>
          <p:spPr>
            <a:xfrm>
              <a:off x="5998933" y="17859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타원 444"/>
            <p:cNvSpPr/>
            <p:nvPr/>
          </p:nvSpPr>
          <p:spPr>
            <a:xfrm>
              <a:off x="6115948" y="180871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타원 445"/>
            <p:cNvSpPr/>
            <p:nvPr/>
          </p:nvSpPr>
          <p:spPr>
            <a:xfrm>
              <a:off x="6167446" y="189724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타원 446"/>
            <p:cNvSpPr/>
            <p:nvPr/>
          </p:nvSpPr>
          <p:spPr>
            <a:xfrm>
              <a:off x="6247653" y="2120328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타원 447"/>
            <p:cNvSpPr/>
            <p:nvPr/>
          </p:nvSpPr>
          <p:spPr>
            <a:xfrm>
              <a:off x="6264521" y="226035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0" name="직선 연결선 449"/>
            <p:cNvCxnSpPr>
              <a:stCxn id="441" idx="3"/>
              <a:endCxn id="442" idx="0"/>
            </p:cNvCxnSpPr>
            <p:nvPr/>
          </p:nvCxnSpPr>
          <p:spPr>
            <a:xfrm flipH="1">
              <a:off x="5881694" y="2050754"/>
              <a:ext cx="92362" cy="92362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/>
            <p:cNvCxnSpPr>
              <a:stCxn id="441" idx="5"/>
              <a:endCxn id="443" idx="0"/>
            </p:cNvCxnSpPr>
            <p:nvPr/>
          </p:nvCxnSpPr>
          <p:spPr>
            <a:xfrm>
              <a:off x="6075084" y="2050754"/>
              <a:ext cx="52481" cy="106605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/>
            <p:cNvCxnSpPr>
              <a:stCxn id="442" idx="5"/>
              <a:endCxn id="443" idx="3"/>
            </p:cNvCxnSpPr>
            <p:nvPr/>
          </p:nvCxnSpPr>
          <p:spPr>
            <a:xfrm>
              <a:off x="5932208" y="2265068"/>
              <a:ext cx="144843" cy="14243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/>
            <p:cNvCxnSpPr>
              <a:stCxn id="441" idx="7"/>
              <a:endCxn id="445" idx="3"/>
            </p:cNvCxnSpPr>
            <p:nvPr/>
          </p:nvCxnSpPr>
          <p:spPr>
            <a:xfrm flipV="1">
              <a:off x="6075084" y="1869691"/>
              <a:ext cx="51326" cy="80035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/>
            <p:cNvCxnSpPr>
              <a:stCxn id="441" idx="0"/>
              <a:endCxn id="444" idx="4"/>
            </p:cNvCxnSpPr>
            <p:nvPr/>
          </p:nvCxnSpPr>
          <p:spPr>
            <a:xfrm flipV="1">
              <a:off x="6024570" y="1857364"/>
              <a:ext cx="10082" cy="71438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/>
            <p:cNvCxnSpPr>
              <a:stCxn id="441" idx="6"/>
              <a:endCxn id="446" idx="3"/>
            </p:cNvCxnSpPr>
            <p:nvPr/>
          </p:nvCxnSpPr>
          <p:spPr>
            <a:xfrm flipV="1">
              <a:off x="6096008" y="1958221"/>
              <a:ext cx="81900" cy="4201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직선 연결선 485"/>
            <p:cNvCxnSpPr>
              <a:stCxn id="443" idx="7"/>
              <a:endCxn id="447" idx="2"/>
            </p:cNvCxnSpPr>
            <p:nvPr/>
          </p:nvCxnSpPr>
          <p:spPr>
            <a:xfrm flipV="1">
              <a:off x="6178079" y="2156047"/>
              <a:ext cx="69574" cy="22236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488"/>
            <p:cNvCxnSpPr>
              <a:stCxn id="443" idx="6"/>
              <a:endCxn id="448" idx="1"/>
            </p:cNvCxnSpPr>
            <p:nvPr/>
          </p:nvCxnSpPr>
          <p:spPr>
            <a:xfrm>
              <a:off x="6199003" y="2228797"/>
              <a:ext cx="75980" cy="420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타원 498"/>
            <p:cNvSpPr/>
            <p:nvPr/>
          </p:nvSpPr>
          <p:spPr>
            <a:xfrm>
              <a:off x="5833045" y="236597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타원 499"/>
            <p:cNvSpPr/>
            <p:nvPr/>
          </p:nvSpPr>
          <p:spPr>
            <a:xfrm>
              <a:off x="5724352" y="23173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1" name="직선 연결선 500"/>
            <p:cNvCxnSpPr>
              <a:stCxn id="442" idx="4"/>
              <a:endCxn id="499" idx="0"/>
            </p:cNvCxnSpPr>
            <p:nvPr/>
          </p:nvCxnSpPr>
          <p:spPr>
            <a:xfrm flipH="1">
              <a:off x="5868764" y="2285992"/>
              <a:ext cx="12930" cy="79983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/>
            <p:cNvCxnSpPr>
              <a:stCxn id="442" idx="3"/>
              <a:endCxn id="500" idx="7"/>
            </p:cNvCxnSpPr>
            <p:nvPr/>
          </p:nvCxnSpPr>
          <p:spPr>
            <a:xfrm flipH="1">
              <a:off x="5785328" y="2265068"/>
              <a:ext cx="45852" cy="627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타원 510"/>
            <p:cNvSpPr/>
            <p:nvPr/>
          </p:nvSpPr>
          <p:spPr>
            <a:xfrm>
              <a:off x="5664532" y="2194614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2" name="직선 연결선 511"/>
            <p:cNvCxnSpPr>
              <a:stCxn id="442" idx="2"/>
              <a:endCxn id="511" idx="6"/>
            </p:cNvCxnSpPr>
            <p:nvPr/>
          </p:nvCxnSpPr>
          <p:spPr>
            <a:xfrm flipH="1">
              <a:off x="5735970" y="2214554"/>
              <a:ext cx="74286" cy="1577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타원 519"/>
            <p:cNvSpPr/>
            <p:nvPr/>
          </p:nvSpPr>
          <p:spPr>
            <a:xfrm>
              <a:off x="6207550" y="2357653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1" name="직선 연결선 520"/>
            <p:cNvCxnSpPr>
              <a:stCxn id="443" idx="5"/>
              <a:endCxn id="520" idx="1"/>
            </p:cNvCxnSpPr>
            <p:nvPr/>
          </p:nvCxnSpPr>
          <p:spPr>
            <a:xfrm>
              <a:off x="6178079" y="2279311"/>
              <a:ext cx="39933" cy="88804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3" name="그룹 562"/>
          <p:cNvGrpSpPr/>
          <p:nvPr/>
        </p:nvGrpSpPr>
        <p:grpSpPr>
          <a:xfrm>
            <a:off x="2238356" y="1720786"/>
            <a:ext cx="908055" cy="908055"/>
            <a:chOff x="2095479" y="1674194"/>
            <a:chExt cx="937393" cy="970453"/>
          </a:xfrm>
        </p:grpSpPr>
        <p:pic>
          <p:nvPicPr>
            <p:cNvPr id="562" name="그림 561" descr="icon_monitor_whit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479" y="1674194"/>
              <a:ext cx="937393" cy="970453"/>
            </a:xfrm>
            <a:prstGeom prst="rect">
              <a:avLst/>
            </a:prstGeom>
          </p:spPr>
        </p:pic>
        <p:pic>
          <p:nvPicPr>
            <p:cNvPr id="561" name="그림 560" descr="icon_search_white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5979" y="1857364"/>
              <a:ext cx="483881" cy="48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1984" y="1693394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>
          <a:xfrm>
            <a:off x="381000" y="207048"/>
            <a:ext cx="6553200" cy="341632"/>
          </a:xfrm>
        </p:spPr>
        <p:txBody>
          <a:bodyPr/>
          <a:lstStyle/>
          <a:p>
            <a:r>
              <a:rPr lang="ko-KR" altLang="en-US" smtClean="0"/>
              <a:t>개발 방향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읽는 영어책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Read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원본 예시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203457" y="1676400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제작</a:t>
              </a:r>
            </a:p>
          </p:txBody>
        </p:sp>
      </p:grpSp>
      <p:grpSp>
        <p:nvGrpSpPr>
          <p:cNvPr id="10" name="그룹 38"/>
          <p:cNvGrpSpPr/>
          <p:nvPr/>
        </p:nvGrpSpPr>
        <p:grpSpPr>
          <a:xfrm>
            <a:off x="208177" y="2286000"/>
            <a:ext cx="3520687" cy="228600"/>
            <a:chOff x="204980" y="2286000"/>
            <a:chExt cx="3520687" cy="228600"/>
          </a:xfrm>
        </p:grpSpPr>
        <p:sp>
          <p:nvSpPr>
            <p:cNvPr id="12" name="TextBox 11"/>
            <p:cNvSpPr txBox="1"/>
            <p:nvPr/>
          </p:nvSpPr>
          <p:spPr>
            <a:xfrm>
              <a:off x="427122" y="2286000"/>
              <a:ext cx="3298545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단계별 </a:t>
              </a:r>
              <a:r>
                <a:rPr lang="en-US" altLang="ko-KR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UI</a:t>
              </a: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제작</a:t>
              </a:r>
            </a:p>
          </p:txBody>
        </p:sp>
        <p:grpSp>
          <p:nvGrpSpPr>
            <p:cNvPr id="13" name="그룹 110"/>
            <p:cNvGrpSpPr/>
            <p:nvPr/>
          </p:nvGrpSpPr>
          <p:grpSpPr>
            <a:xfrm>
              <a:off x="204980" y="2337483"/>
              <a:ext cx="211711" cy="128731"/>
              <a:chOff x="3653693" y="2467708"/>
              <a:chExt cx="304800" cy="228600"/>
            </a:xfrm>
          </p:grpSpPr>
          <p:sp>
            <p:nvSpPr>
              <p:cNvPr id="14" name="양쪽 모서리가 둥근 사각형 13"/>
              <p:cNvSpPr/>
              <p:nvPr/>
            </p:nvSpPr>
            <p:spPr>
              <a:xfrm rot="5400000">
                <a:off x="3679455" y="2443648"/>
                <a:ext cx="226898" cy="27842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양쪽 모서리가 둥근 사각형 14"/>
              <p:cNvSpPr/>
              <p:nvPr/>
            </p:nvSpPr>
            <p:spPr>
              <a:xfrm rot="5400000">
                <a:off x="3687828" y="2449977"/>
                <a:ext cx="196893" cy="265164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flipH="1">
                <a:off x="3653693" y="2467708"/>
                <a:ext cx="304800" cy="22194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오른쪽에 예시와 같이 영어와 한글 이미지 리소스를 받을 수 있어야 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책에서는  책 한 페이지 한 페이지 넘기면서 보는 방식을 터치를 통해서 움직이도록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리소스에 따라서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양이 달라지도록 해야 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0" b="32221"/>
          <a:stretch/>
        </p:blipFill>
        <p:spPr bwMode="auto">
          <a:xfrm>
            <a:off x="401566" y="4331592"/>
            <a:ext cx="2294385" cy="177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28"/>
          <a:stretch/>
        </p:blipFill>
        <p:spPr bwMode="auto">
          <a:xfrm>
            <a:off x="430319" y="2514600"/>
            <a:ext cx="2265632" cy="180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76" y="2337483"/>
            <a:ext cx="2518042" cy="36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6000" y="1700808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기능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369836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컨버팅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툴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UI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347473" y="1657588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입력을 최대한 편리하게 디자인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텍스트를 불러 들일 수 있는 기능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콘솔환경과는 확실히 차별화 할 수 있는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구성이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마우스 클릭을 통한 단락 구분기호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(/)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매치되는 리소스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한글과 영어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구분시키기 위한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볼드체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파일을 만들어주는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export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구현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27" y="2132856"/>
            <a:ext cx="4464605" cy="19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27" y="4077072"/>
            <a:ext cx="4464605" cy="20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-15552" y="1921701"/>
            <a:ext cx="1008112" cy="931235"/>
          </a:xfrm>
          <a:prstGeom prst="wedgeRoundRectCallout">
            <a:avLst>
              <a:gd name="adj1" fmla="val 59460"/>
              <a:gd name="adj2" fmla="val 3546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0799" y="1700808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기능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369836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UI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347473" y="1657588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에니메이션으로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보이는 것처럼 터치 마다 다음 문장이 나올 수 있도록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디자인적인 부분은 정식 출시가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될 시에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신경쓰고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우선은 기능구현이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리소스에 있는 내용에 따라 화면의 개수가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달라야함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콘텐츠의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양에 따라 줄의 길이를 조절하는 함수가 필요하고 줄이 넘어가거나  긴 줄에도 어설프지 않은 구현이 필요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3" y="2634347"/>
            <a:ext cx="4612995" cy="26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2" y="2634347"/>
            <a:ext cx="4616092" cy="263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3" y="2634419"/>
            <a:ext cx="4598257" cy="26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" y="2634419"/>
            <a:ext cx="4619035" cy="264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66915" y="5743157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에니메이션이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있습니다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_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 anchor="ctr" anchorCtr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6840</TotalTime>
  <Words>722</Words>
  <Application>Microsoft Office PowerPoint</Application>
  <PresentationFormat>A4 용지(210x297mm)</PresentationFormat>
  <Paragraphs>163</Paragraphs>
  <Slides>10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표지</vt:lpstr>
      <vt:lpstr>목차_간지</vt:lpstr>
      <vt:lpstr>본문</vt:lpstr>
      <vt:lpstr>슈르륵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saltlux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최남숙</dc:creator>
  <cp:lastModifiedBy>Panda</cp:lastModifiedBy>
  <cp:revision>881</cp:revision>
  <dcterms:created xsi:type="dcterms:W3CDTF">2013-12-17T06:06:23Z</dcterms:created>
  <dcterms:modified xsi:type="dcterms:W3CDTF">2015-11-18T10:11:44Z</dcterms:modified>
</cp:coreProperties>
</file>